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sldIdLst>
    <p:sldId id="2086971930" r:id="rId3"/>
    <p:sldId id="262" r:id="rId4"/>
    <p:sldId id="2086971940" r:id="rId5"/>
    <p:sldId id="259" r:id="rId6"/>
    <p:sldId id="2086971939" r:id="rId7"/>
    <p:sldId id="260" r:id="rId8"/>
    <p:sldId id="2086971932" r:id="rId9"/>
    <p:sldId id="2086971942" r:id="rId10"/>
    <p:sldId id="268" r:id="rId11"/>
    <p:sldId id="263" r:id="rId12"/>
    <p:sldId id="2086971941" r:id="rId13"/>
    <p:sldId id="264" r:id="rId14"/>
    <p:sldId id="265" r:id="rId15"/>
    <p:sldId id="208697193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F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%20On-going%20Projects\Report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2022</a:t>
            </a:r>
            <a:r>
              <a:rPr lang="zh-CN"/>
              <a:t>月度計劃進展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Sheet2!$A$3</c:f>
              <c:strCache>
                <c:ptCount val="1"/>
                <c:pt idx="0">
                  <c:v>節省計劃 （RMB）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Sheet2!$B$1:$N$2</c:f>
              <c:strCache>
                <c:ptCount val="13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  <c:pt idx="12">
                  <c:v>Total</c:v>
                </c:pt>
              </c:strCache>
            </c:strRef>
          </c:cat>
          <c:val>
            <c:numRef>
              <c:f>Sheet2!$B$3:$N$3</c:f>
              <c:numCache>
                <c:formatCode>General</c:formatCode>
                <c:ptCount val="13"/>
                <c:pt idx="0">
                  <c:v>47500</c:v>
                </c:pt>
                <c:pt idx="1">
                  <c:v>47500</c:v>
                </c:pt>
                <c:pt idx="2">
                  <c:v>47500</c:v>
                </c:pt>
                <c:pt idx="3">
                  <c:v>47500</c:v>
                </c:pt>
                <c:pt idx="4">
                  <c:v>47500</c:v>
                </c:pt>
                <c:pt idx="5">
                  <c:v>47500</c:v>
                </c:pt>
                <c:pt idx="6">
                  <c:v>47500</c:v>
                </c:pt>
                <c:pt idx="7">
                  <c:v>47500</c:v>
                </c:pt>
                <c:pt idx="8">
                  <c:v>47500</c:v>
                </c:pt>
                <c:pt idx="9">
                  <c:v>47500</c:v>
                </c:pt>
                <c:pt idx="10">
                  <c:v>47500</c:v>
                </c:pt>
                <c:pt idx="11">
                  <c:v>47500</c:v>
                </c:pt>
                <c:pt idx="12">
                  <c:v>570000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CF-47CD-874E-205CBB12CB91}"/>
            </c:ext>
          </c:extLst>
        </c:ser>
        <c:ser>
          <c:idx val="1"/>
          <c:order val="1"/>
          <c:tx>
            <c:strRef>
              <c:f>Sheet2!$A$4</c:f>
              <c:strCache>
                <c:ptCount val="1"/>
                <c:pt idx="0">
                  <c:v>節省實際 （RMB）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Sheet2!$B$1:$N$2</c:f>
              <c:strCache>
                <c:ptCount val="13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  <c:pt idx="12">
                  <c:v>Total</c:v>
                </c:pt>
              </c:strCache>
            </c:strRef>
          </c:cat>
          <c:val>
            <c:numRef>
              <c:f>Sheet2!$B$4:$N$4</c:f>
              <c:numCache>
                <c:formatCode>General</c:formatCode>
                <c:ptCount val="13"/>
                <c:pt idx="0">
                  <c:v>186720</c:v>
                </c:pt>
                <c:pt idx="1">
                  <c:v>625000</c:v>
                </c:pt>
                <c:pt idx="2">
                  <c:v>76351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888071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CF-47CD-874E-205CBB12C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91855520"/>
        <c:axId val="1"/>
      </c:barChart>
      <c:catAx>
        <c:axId val="59185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918555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2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0304" y="1722661"/>
            <a:ext cx="9771391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7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997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39171" y="0"/>
            <a:ext cx="1752600" cy="543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87" y="4087672"/>
            <a:ext cx="12189460" cy="0"/>
          </a:xfrm>
          <a:custGeom>
            <a:avLst/>
            <a:gdLst/>
            <a:ahLst/>
            <a:cxnLst/>
            <a:rect l="l" t="t" r="r" b="b"/>
            <a:pathLst>
              <a:path w="12189460">
                <a:moveTo>
                  <a:pt x="0" y="0"/>
                </a:moveTo>
                <a:lnTo>
                  <a:pt x="12188873" y="0"/>
                </a:lnTo>
              </a:path>
            </a:pathLst>
          </a:custGeom>
          <a:ln w="33866">
            <a:solidFill>
              <a:srgbClr val="2540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01079" y="661847"/>
            <a:ext cx="0" cy="6196330"/>
          </a:xfrm>
          <a:custGeom>
            <a:avLst/>
            <a:gdLst/>
            <a:ahLst/>
            <a:cxnLst/>
            <a:rect l="l" t="t" r="r" b="b"/>
            <a:pathLst>
              <a:path h="6196330">
                <a:moveTo>
                  <a:pt x="0" y="0"/>
                </a:moveTo>
                <a:lnTo>
                  <a:pt x="0" y="6196146"/>
                </a:lnTo>
              </a:path>
            </a:pathLst>
          </a:custGeom>
          <a:ln w="33866">
            <a:solidFill>
              <a:srgbClr val="2540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49147"/>
            <a:ext cx="12192000" cy="6209030"/>
          </a:xfrm>
          <a:custGeom>
            <a:avLst/>
            <a:gdLst/>
            <a:ahLst/>
            <a:cxnLst/>
            <a:rect l="l" t="t" r="r" b="b"/>
            <a:pathLst>
              <a:path w="12192000" h="6209030">
                <a:moveTo>
                  <a:pt x="12192000" y="0"/>
                </a:moveTo>
                <a:lnTo>
                  <a:pt x="2990" y="0"/>
                </a:lnTo>
                <a:lnTo>
                  <a:pt x="0" y="2992"/>
                </a:lnTo>
                <a:lnTo>
                  <a:pt x="0" y="6208852"/>
                </a:lnTo>
                <a:lnTo>
                  <a:pt x="10004" y="6208852"/>
                </a:lnTo>
                <a:lnTo>
                  <a:pt x="10004" y="6196152"/>
                </a:lnTo>
                <a:lnTo>
                  <a:pt x="22705" y="6196152"/>
                </a:lnTo>
                <a:lnTo>
                  <a:pt x="22705" y="25400"/>
                </a:lnTo>
                <a:lnTo>
                  <a:pt x="10004" y="25400"/>
                </a:lnTo>
                <a:lnTo>
                  <a:pt x="10004" y="12700"/>
                </a:lnTo>
                <a:lnTo>
                  <a:pt x="12192000" y="12700"/>
                </a:lnTo>
                <a:lnTo>
                  <a:pt x="12192000" y="0"/>
                </a:lnTo>
                <a:close/>
              </a:path>
              <a:path w="12192000" h="6209030">
                <a:moveTo>
                  <a:pt x="22705" y="6196152"/>
                </a:moveTo>
                <a:lnTo>
                  <a:pt x="10004" y="6196152"/>
                </a:lnTo>
                <a:lnTo>
                  <a:pt x="10004" y="6208852"/>
                </a:lnTo>
                <a:lnTo>
                  <a:pt x="22705" y="6208852"/>
                </a:lnTo>
                <a:lnTo>
                  <a:pt x="22705" y="6196152"/>
                </a:lnTo>
                <a:close/>
              </a:path>
              <a:path w="12192000" h="6209030">
                <a:moveTo>
                  <a:pt x="12186132" y="6196152"/>
                </a:moveTo>
                <a:lnTo>
                  <a:pt x="22705" y="6196152"/>
                </a:lnTo>
                <a:lnTo>
                  <a:pt x="22705" y="6208852"/>
                </a:lnTo>
                <a:lnTo>
                  <a:pt x="12186132" y="6208852"/>
                </a:lnTo>
                <a:lnTo>
                  <a:pt x="12186132" y="6196152"/>
                </a:lnTo>
                <a:close/>
              </a:path>
              <a:path w="12192000" h="6209030">
                <a:moveTo>
                  <a:pt x="12186132" y="19723"/>
                </a:moveTo>
                <a:lnTo>
                  <a:pt x="12186132" y="6208852"/>
                </a:lnTo>
                <a:lnTo>
                  <a:pt x="12192000" y="6208852"/>
                </a:lnTo>
                <a:lnTo>
                  <a:pt x="12192000" y="25400"/>
                </a:lnTo>
                <a:lnTo>
                  <a:pt x="12191822" y="25400"/>
                </a:lnTo>
                <a:lnTo>
                  <a:pt x="12186132" y="19723"/>
                </a:lnTo>
                <a:close/>
              </a:path>
              <a:path w="12192000" h="6209030">
                <a:moveTo>
                  <a:pt x="22705" y="12700"/>
                </a:moveTo>
                <a:lnTo>
                  <a:pt x="10004" y="12700"/>
                </a:lnTo>
                <a:lnTo>
                  <a:pt x="10004" y="25400"/>
                </a:lnTo>
                <a:lnTo>
                  <a:pt x="22705" y="25400"/>
                </a:lnTo>
                <a:lnTo>
                  <a:pt x="22705" y="12700"/>
                </a:lnTo>
                <a:close/>
              </a:path>
              <a:path w="12192000" h="6209030">
                <a:moveTo>
                  <a:pt x="12186132" y="12700"/>
                </a:moveTo>
                <a:lnTo>
                  <a:pt x="22705" y="12700"/>
                </a:lnTo>
                <a:lnTo>
                  <a:pt x="22705" y="25400"/>
                </a:lnTo>
                <a:lnTo>
                  <a:pt x="12186132" y="25400"/>
                </a:lnTo>
                <a:lnTo>
                  <a:pt x="12186132" y="12700"/>
                </a:lnTo>
                <a:close/>
              </a:path>
              <a:path w="12192000" h="6209030">
                <a:moveTo>
                  <a:pt x="12192000" y="12700"/>
                </a:moveTo>
                <a:lnTo>
                  <a:pt x="12186132" y="12700"/>
                </a:lnTo>
                <a:lnTo>
                  <a:pt x="12186132" y="19723"/>
                </a:lnTo>
                <a:lnTo>
                  <a:pt x="12191822" y="25400"/>
                </a:lnTo>
                <a:lnTo>
                  <a:pt x="12192000" y="25400"/>
                </a:lnTo>
                <a:lnTo>
                  <a:pt x="12192000" y="12700"/>
                </a:lnTo>
                <a:close/>
              </a:path>
            </a:pathLst>
          </a:custGeom>
          <a:solidFill>
            <a:srgbClr val="254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24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2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907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F89E-FF1C-46AC-B04C-B6464287433B}" type="datetime1">
              <a:rPr lang="zh-TW" altLang="en-US" smtClean="0"/>
              <a:pPr/>
              <a:t>2022/5/4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4CCD9-AF14-4FD0-8E12-CF82B8F583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49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072" y="130128"/>
            <a:ext cx="1857494" cy="509770"/>
          </a:xfrm>
          <a:prstGeom prst="rect">
            <a:avLst/>
          </a:prstGeom>
        </p:spPr>
      </p:pic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630219" y="327057"/>
            <a:ext cx="9586853" cy="62568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1A3B7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B3C784B-CDF4-434F-95C2-A6847B70D4D1}"/>
              </a:ext>
            </a:extLst>
          </p:cNvPr>
          <p:cNvSpPr/>
          <p:nvPr userDrawn="1"/>
        </p:nvSpPr>
        <p:spPr>
          <a:xfrm>
            <a:off x="117434" y="6530943"/>
            <a:ext cx="4107543" cy="2520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©</a:t>
            </a:r>
            <a:r>
              <a:rPr kumimoji="1" lang="zh-TW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2021</a:t>
            </a:r>
            <a:r>
              <a:rPr kumimoji="1" lang="zh-TW" alt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Fii </a:t>
            </a:r>
            <a:r>
              <a:rPr kumimoji="1" lang="en-US" altLang="zh-TW" sz="1200" b="1" i="1" u="none" strike="noStrike" kern="0" cap="none" spc="0" normalizeH="0" baseline="0" noProof="0" dirty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Confidential. All Rights Reserved.</a:t>
            </a:r>
            <a:endParaRPr kumimoji="1" lang="zh-TW" altLang="en-US" sz="1200" b="1" i="1" u="none" strike="noStrike" kern="0" cap="none" spc="0" normalizeH="0" baseline="0" noProof="0" dirty="0">
              <a:ln>
                <a:noFill/>
              </a:ln>
              <a:solidFill>
                <a:srgbClr val="1A3B79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1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331366" y="6492809"/>
            <a:ext cx="2743200" cy="249301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rgbClr val="1A3B7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B7B820D-1911-41CB-98C7-D57AFA04BA9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5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39171" y="0"/>
            <a:ext cx="1752600" cy="543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324" y="1722661"/>
            <a:ext cx="9959351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86936" y="1130990"/>
            <a:ext cx="5589270" cy="2699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25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33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B7FED-B7B7-4EA8-97CF-7E7FEFD7FC74}" type="datetime1">
              <a:rPr lang="zh-TW" altLang="en-US" smtClean="0"/>
              <a:pPr/>
              <a:t>2022/5/4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1" y="635641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4CCD9-AF14-4FD0-8E12-CF82B8F583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84D4D-1D9D-B149-9688-5E8DEF62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8D3CF5-FE3F-ED41-A547-EA318466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B820D-1911-41CB-98C7-D57AFA04BA90}" type="slidenum">
              <a:rPr kumimoji="0" lang="zh-TW" alt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1A3B7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sym typeface="DengXian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600" b="1" i="0" u="none" strike="noStrike" kern="0" cap="none" spc="0" normalizeH="0" baseline="0" noProof="0" dirty="0">
              <a:ln>
                <a:noFill/>
              </a:ln>
              <a:solidFill>
                <a:srgbClr val="1A3B7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DengXi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6A363B-49B6-E347-8E7F-83E51B820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13849C-81ED-C243-8E42-CA9B253AF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500" y="115890"/>
            <a:ext cx="1716071" cy="25558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7534C-01CB-894A-BFEC-0D6538ECBBA5}"/>
              </a:ext>
            </a:extLst>
          </p:cNvPr>
          <p:cNvSpPr/>
          <p:nvPr/>
        </p:nvSpPr>
        <p:spPr>
          <a:xfrm>
            <a:off x="1330935" y="2277929"/>
            <a:ext cx="9354583" cy="160711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新細明體" panose="02020500000000000000" pitchFamily="18" charset="-120"/>
              <a:cs typeface="+mn-cs"/>
              <a:sym typeface="Helvetic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E61C99A-186F-5848-9BD3-944B73C383A3}"/>
              </a:ext>
            </a:extLst>
          </p:cNvPr>
          <p:cNvSpPr/>
          <p:nvPr/>
        </p:nvSpPr>
        <p:spPr>
          <a:xfrm>
            <a:off x="1108166" y="2279136"/>
            <a:ext cx="45719" cy="15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新細明體" panose="02020500000000000000" pitchFamily="18" charset="-120"/>
              <a:cs typeface="+mn-cs"/>
              <a:sym typeface="Helvetic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05C8EC-6934-E944-BB1C-F27D9A608FF8}"/>
              </a:ext>
            </a:extLst>
          </p:cNvPr>
          <p:cNvSpPr/>
          <p:nvPr/>
        </p:nvSpPr>
        <p:spPr>
          <a:xfrm>
            <a:off x="1362103" y="2293019"/>
            <a:ext cx="9323415" cy="1582689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anchor="ctr">
            <a:no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4000" b="1" dirty="0" smtClean="0">
                <a:solidFill>
                  <a:prstClr val="white"/>
                </a:solidFill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SimSun (Headings)"/>
                <a:ea typeface="SimSun" panose="02010600030101010101" pitchFamily="2" charset="-122"/>
              </a:rPr>
              <a:t>系統化</a:t>
            </a:r>
            <a:r>
              <a:rPr lang="zh-TW" altLang="en-US" sz="4000" b="1" dirty="0">
                <a:solidFill>
                  <a:prstClr val="white"/>
                </a:solidFill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SimSun (Headings)"/>
                <a:ea typeface="SimSun" panose="02010600030101010101" pitchFamily="2" charset="-122"/>
              </a:rPr>
              <a:t>管理及數位轉型專案報告</a:t>
            </a:r>
            <a:endParaRPr lang="en-US" altLang="zh-TW" sz="4000" b="1" dirty="0">
              <a:solidFill>
                <a:prstClr val="white"/>
              </a:solidFill>
              <a:effectLst>
                <a:outerShdw blurRad="12700" dist="25400" dir="2700000" algn="tl" rotWithShape="0">
                  <a:prstClr val="black">
                    <a:alpha val="40000"/>
                  </a:prstClr>
                </a:outerShdw>
              </a:effectLst>
              <a:latin typeface="SimSun (Headings)"/>
              <a:ea typeface="SimSun" panose="02010600030101010101" pitchFamily="2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prstClr val="white"/>
                </a:solidFill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SimSun (Headings)"/>
                <a:ea typeface="SimSun" panose="02010600030101010101" pitchFamily="2" charset="-122"/>
              </a:rPr>
              <a:t>（系統優化工具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SimSun (Headings)"/>
                <a:ea typeface="SimSun" panose="02010600030101010101" pitchFamily="2" charset="-122"/>
              </a:rPr>
              <a:t>應用）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  <a:sym typeface="Helvetica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8794B79-2793-9243-B929-4649890ABF45}"/>
              </a:ext>
            </a:extLst>
          </p:cNvPr>
          <p:cNvCxnSpPr>
            <a:stCxn id="14" idx="3"/>
          </p:cNvCxnSpPr>
          <p:nvPr/>
        </p:nvCxnSpPr>
        <p:spPr>
          <a:xfrm flipV="1">
            <a:off x="10908287" y="3057062"/>
            <a:ext cx="1278387" cy="342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7B99B2EA-36E6-8A44-9C8F-6EAE5D204BAD}"/>
              </a:ext>
            </a:extLst>
          </p:cNvPr>
          <p:cNvCxnSpPr>
            <a:cxnSpLocks/>
          </p:cNvCxnSpPr>
          <p:nvPr/>
        </p:nvCxnSpPr>
        <p:spPr>
          <a:xfrm>
            <a:off x="0" y="3057062"/>
            <a:ext cx="1097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2">
            <a:extLst>
              <a:ext uri="{FF2B5EF4-FFF2-40B4-BE49-F238E27FC236}">
                <a16:creationId xmlns:a16="http://schemas.microsoft.com/office/drawing/2014/main" id="{7E61C99A-186F-5848-9BD3-944B73C383A3}"/>
              </a:ext>
            </a:extLst>
          </p:cNvPr>
          <p:cNvSpPr/>
          <p:nvPr/>
        </p:nvSpPr>
        <p:spPr>
          <a:xfrm>
            <a:off x="10862568" y="2293019"/>
            <a:ext cx="45719" cy="1596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新細明體" panose="02020500000000000000" pitchFamily="18" charset="-120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499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5279" y="6482981"/>
            <a:ext cx="251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0249" y="2286041"/>
            <a:ext cx="8338194" cy="222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MPM EXCEL</a:t>
            </a:r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智慧整理分析專案 第三期</a:t>
            </a:r>
          </a:p>
          <a:p>
            <a:pPr>
              <a:lnSpc>
                <a:spcPct val="150000"/>
              </a:lnSpc>
            </a:pPr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IE Agile &amp; SOP </a:t>
            </a:r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對比軟件</a:t>
            </a:r>
          </a:p>
          <a:p>
            <a:pPr>
              <a:lnSpc>
                <a:spcPct val="150000"/>
              </a:lnSpc>
            </a:pPr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CCD </a:t>
            </a:r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智能檢測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47702" y="995973"/>
            <a:ext cx="63877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成功案例分享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62" y="3274446"/>
            <a:ext cx="3457440" cy="34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6066" y="96548"/>
            <a:ext cx="3879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 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提案系統介紹</a:t>
            </a:r>
          </a:p>
        </p:txBody>
      </p:sp>
      <p:sp>
        <p:nvSpPr>
          <p:cNvPr id="2" name="Rectangle 1"/>
          <p:cNvSpPr/>
          <p:nvPr/>
        </p:nvSpPr>
        <p:spPr>
          <a:xfrm>
            <a:off x="577774" y="720170"/>
            <a:ext cx="11061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提案系統中有效益評估、參與人員貢獻度、主管簽核、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IE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經管簽核等，流程完善</a:t>
            </a:r>
            <a:endParaRPr lang="en-US" altLang="zh-CN" sz="2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 Explore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https://ie.cnsbg.efoxconn.com/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 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：註冊或登錄賬號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057400"/>
            <a:ext cx="10161663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26400" y="2362200"/>
            <a:ext cx="11176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837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62"/>
          <p:cNvSpPr/>
          <p:nvPr/>
        </p:nvSpPr>
        <p:spPr>
          <a:xfrm>
            <a:off x="3170112" y="5607033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object 62"/>
          <p:cNvSpPr/>
          <p:nvPr/>
        </p:nvSpPr>
        <p:spPr>
          <a:xfrm>
            <a:off x="10995115" y="5590649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object 62"/>
          <p:cNvSpPr/>
          <p:nvPr/>
        </p:nvSpPr>
        <p:spPr>
          <a:xfrm>
            <a:off x="8289415" y="5590802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object 62"/>
          <p:cNvSpPr/>
          <p:nvPr/>
        </p:nvSpPr>
        <p:spPr>
          <a:xfrm>
            <a:off x="9708369" y="5590801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bject 62"/>
          <p:cNvSpPr/>
          <p:nvPr/>
        </p:nvSpPr>
        <p:spPr>
          <a:xfrm>
            <a:off x="6666895" y="5603874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object 62"/>
          <p:cNvSpPr/>
          <p:nvPr/>
        </p:nvSpPr>
        <p:spPr>
          <a:xfrm>
            <a:off x="4346643" y="5594818"/>
            <a:ext cx="639114" cy="385504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58085" y="5621748"/>
            <a:ext cx="8820663" cy="990379"/>
            <a:chOff x="250534" y="5617249"/>
            <a:chExt cx="11832717" cy="990379"/>
          </a:xfrm>
        </p:grpSpPr>
        <p:grpSp>
          <p:nvGrpSpPr>
            <p:cNvPr id="47" name="object 59"/>
            <p:cNvGrpSpPr/>
            <p:nvPr/>
          </p:nvGrpSpPr>
          <p:grpSpPr>
            <a:xfrm>
              <a:off x="272251" y="5950473"/>
              <a:ext cx="11811000" cy="342900"/>
              <a:chOff x="272251" y="5950473"/>
              <a:chExt cx="11811000" cy="342900"/>
            </a:xfrm>
          </p:grpSpPr>
          <p:sp>
            <p:nvSpPr>
              <p:cNvPr id="89" name="object 60"/>
              <p:cNvSpPr/>
              <p:nvPr/>
            </p:nvSpPr>
            <p:spPr>
              <a:xfrm>
                <a:off x="272251" y="6037113"/>
                <a:ext cx="118110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1811000" h="228600">
                    <a:moveTo>
                      <a:pt x="11581890" y="0"/>
                    </a:moveTo>
                    <a:lnTo>
                      <a:pt x="11581890" y="228598"/>
                    </a:lnTo>
                    <a:lnTo>
                      <a:pt x="11734290" y="152398"/>
                    </a:lnTo>
                    <a:lnTo>
                      <a:pt x="11639040" y="152398"/>
                    </a:lnTo>
                    <a:lnTo>
                      <a:pt x="11639040" y="76198"/>
                    </a:lnTo>
                    <a:lnTo>
                      <a:pt x="11734289" y="76198"/>
                    </a:lnTo>
                    <a:lnTo>
                      <a:pt x="11581890" y="0"/>
                    </a:lnTo>
                    <a:close/>
                  </a:path>
                  <a:path w="11811000" h="228600">
                    <a:moveTo>
                      <a:pt x="11581890" y="76198"/>
                    </a:moveTo>
                    <a:lnTo>
                      <a:pt x="0" y="76198"/>
                    </a:lnTo>
                    <a:lnTo>
                      <a:pt x="0" y="152398"/>
                    </a:lnTo>
                    <a:lnTo>
                      <a:pt x="11581890" y="152398"/>
                    </a:lnTo>
                    <a:lnTo>
                      <a:pt x="11581890" y="76198"/>
                    </a:lnTo>
                    <a:close/>
                  </a:path>
                  <a:path w="11811000" h="228600">
                    <a:moveTo>
                      <a:pt x="11734289" y="76198"/>
                    </a:moveTo>
                    <a:lnTo>
                      <a:pt x="11639040" y="76198"/>
                    </a:lnTo>
                    <a:lnTo>
                      <a:pt x="11639040" y="152398"/>
                    </a:lnTo>
                    <a:lnTo>
                      <a:pt x="11734290" y="152398"/>
                    </a:lnTo>
                    <a:lnTo>
                      <a:pt x="11810490" y="114298"/>
                    </a:lnTo>
                    <a:lnTo>
                      <a:pt x="11734289" y="76198"/>
                    </a:lnTo>
                    <a:close/>
                  </a:path>
                </a:pathLst>
              </a:custGeom>
              <a:solidFill>
                <a:srgbClr val="00B0F0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object 61"/>
              <p:cNvSpPr/>
              <p:nvPr/>
            </p:nvSpPr>
            <p:spPr>
              <a:xfrm>
                <a:off x="713960" y="5950473"/>
                <a:ext cx="0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h="342900">
                    <a:moveTo>
                      <a:pt x="0" y="0"/>
                    </a:moveTo>
                    <a:lnTo>
                      <a:pt x="0" y="342805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n>
                    <a:solidFill>
                      <a:schemeClr val="bg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object 63"/>
            <p:cNvSpPr txBox="1"/>
            <p:nvPr/>
          </p:nvSpPr>
          <p:spPr>
            <a:xfrm>
              <a:off x="250534" y="5629862"/>
              <a:ext cx="898469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355"/>
                </a:spcBef>
              </a:pP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0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</a:t>
              </a: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17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49" name="object 64"/>
            <p:cNvSpPr txBox="1"/>
            <p:nvPr/>
          </p:nvSpPr>
          <p:spPr>
            <a:xfrm>
              <a:off x="500083" y="6381336"/>
              <a:ext cx="494030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評估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grpSp>
          <p:nvGrpSpPr>
            <p:cNvPr id="56" name="object 74"/>
            <p:cNvGrpSpPr/>
            <p:nvPr/>
          </p:nvGrpSpPr>
          <p:grpSpPr>
            <a:xfrm>
              <a:off x="7207555" y="5952870"/>
              <a:ext cx="376225" cy="378883"/>
              <a:chOff x="7207555" y="5952870"/>
              <a:chExt cx="376225" cy="378883"/>
            </a:xfrm>
          </p:grpSpPr>
          <p:sp>
            <p:nvSpPr>
              <p:cNvPr id="82" name="object 75"/>
              <p:cNvSpPr/>
              <p:nvPr/>
            </p:nvSpPr>
            <p:spPr>
              <a:xfrm>
                <a:off x="7583780" y="5971073"/>
                <a:ext cx="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h="360679">
                    <a:moveTo>
                      <a:pt x="0" y="0"/>
                    </a:moveTo>
                    <a:lnTo>
                      <a:pt x="0" y="360315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object 76"/>
              <p:cNvSpPr/>
              <p:nvPr/>
            </p:nvSpPr>
            <p:spPr>
              <a:xfrm>
                <a:off x="7207555" y="5952870"/>
                <a:ext cx="0" cy="348615"/>
              </a:xfrm>
              <a:custGeom>
                <a:avLst/>
                <a:gdLst/>
                <a:ahLst/>
                <a:cxnLst/>
                <a:rect l="l" t="t" r="r" b="b"/>
                <a:pathLst>
                  <a:path h="348614">
                    <a:moveTo>
                      <a:pt x="0" y="348245"/>
                    </a:moveTo>
                    <a:lnTo>
                      <a:pt x="0" y="0"/>
                    </a:lnTo>
                    <a:lnTo>
                      <a:pt x="0" y="3482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object 79"/>
            <p:cNvSpPr txBox="1"/>
            <p:nvPr/>
          </p:nvSpPr>
          <p:spPr>
            <a:xfrm>
              <a:off x="7322323" y="6377989"/>
              <a:ext cx="1013926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D</a:t>
              </a:r>
              <a:r>
                <a:rPr sz="1300" spc="-1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e</a:t>
              </a:r>
              <a:r>
                <a:rPr sz="1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bug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80" name="object 83"/>
            <p:cNvSpPr/>
            <p:nvPr/>
          </p:nvSpPr>
          <p:spPr>
            <a:xfrm flipH="1">
              <a:off x="3013215" y="5943249"/>
              <a:ext cx="2370928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0"/>
                  </a:moveTo>
                  <a:lnTo>
                    <a:pt x="0" y="360315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bject 85"/>
            <p:cNvSpPr txBox="1"/>
            <p:nvPr/>
          </p:nvSpPr>
          <p:spPr>
            <a:xfrm>
              <a:off x="5174920" y="6394108"/>
              <a:ext cx="687070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測試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62" name="object 86"/>
            <p:cNvSpPr txBox="1"/>
            <p:nvPr/>
          </p:nvSpPr>
          <p:spPr>
            <a:xfrm>
              <a:off x="10757522" y="5617249"/>
              <a:ext cx="1065404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35255">
                <a:lnSpc>
                  <a:spcPct val="100000"/>
                </a:lnSpc>
                <a:spcBef>
                  <a:spcPts val="355"/>
                </a:spcBef>
              </a:pP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0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2/22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78" name="object 88"/>
            <p:cNvSpPr/>
            <p:nvPr/>
          </p:nvSpPr>
          <p:spPr>
            <a:xfrm>
              <a:off x="11192408" y="5937266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0"/>
                  </a:moveTo>
                  <a:lnTo>
                    <a:pt x="0" y="360315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bject 90"/>
            <p:cNvSpPr txBox="1"/>
            <p:nvPr/>
          </p:nvSpPr>
          <p:spPr>
            <a:xfrm>
              <a:off x="10990440" y="6352719"/>
              <a:ext cx="476250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完成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grpSp>
          <p:nvGrpSpPr>
            <p:cNvPr id="66" name="object 92"/>
            <p:cNvGrpSpPr/>
            <p:nvPr/>
          </p:nvGrpSpPr>
          <p:grpSpPr>
            <a:xfrm>
              <a:off x="718562" y="5946837"/>
              <a:ext cx="8719279" cy="360835"/>
              <a:chOff x="718562" y="5946837"/>
              <a:chExt cx="8719279" cy="360835"/>
            </a:xfrm>
          </p:grpSpPr>
          <p:sp>
            <p:nvSpPr>
              <p:cNvPr id="75" name="object 93"/>
              <p:cNvSpPr/>
              <p:nvPr/>
            </p:nvSpPr>
            <p:spPr>
              <a:xfrm>
                <a:off x="9437841" y="5946837"/>
                <a:ext cx="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h="360679">
                    <a:moveTo>
                      <a:pt x="0" y="0"/>
                    </a:moveTo>
                    <a:lnTo>
                      <a:pt x="0" y="360315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object 94"/>
              <p:cNvSpPr/>
              <p:nvPr/>
            </p:nvSpPr>
            <p:spPr>
              <a:xfrm flipH="1">
                <a:off x="718562" y="5966042"/>
                <a:ext cx="1569131" cy="341630"/>
              </a:xfrm>
              <a:custGeom>
                <a:avLst/>
                <a:gdLst/>
                <a:ahLst/>
                <a:cxnLst/>
                <a:rect l="l" t="t" r="r" b="b"/>
                <a:pathLst>
                  <a:path h="341629">
                    <a:moveTo>
                      <a:pt x="0" y="0"/>
                    </a:moveTo>
                    <a:lnTo>
                      <a:pt x="0" y="341585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object 96"/>
            <p:cNvSpPr txBox="1"/>
            <p:nvPr/>
          </p:nvSpPr>
          <p:spPr>
            <a:xfrm>
              <a:off x="9197612" y="6391915"/>
              <a:ext cx="845186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驗收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68" name="object 97"/>
            <p:cNvSpPr txBox="1"/>
            <p:nvPr/>
          </p:nvSpPr>
          <p:spPr>
            <a:xfrm>
              <a:off x="1800169" y="5630640"/>
              <a:ext cx="975046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58115">
                <a:lnSpc>
                  <a:spcPct val="100000"/>
                </a:lnSpc>
                <a:spcBef>
                  <a:spcPts val="355"/>
                </a:spcBef>
              </a:pP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0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</a:t>
              </a: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22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69" name="object 98"/>
            <p:cNvSpPr txBox="1"/>
            <p:nvPr/>
          </p:nvSpPr>
          <p:spPr>
            <a:xfrm>
              <a:off x="2102902" y="6388293"/>
              <a:ext cx="1091565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開發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71" name="object 102"/>
            <p:cNvSpPr txBox="1"/>
            <p:nvPr/>
          </p:nvSpPr>
          <p:spPr>
            <a:xfrm>
              <a:off x="4944149" y="5632627"/>
              <a:ext cx="1094742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62560">
                <a:lnSpc>
                  <a:spcPct val="100000"/>
                </a:lnSpc>
                <a:spcBef>
                  <a:spcPts val="355"/>
                </a:spcBef>
              </a:pP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02/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01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sp>
        <p:nvSpPr>
          <p:cNvPr id="95" name="object 89"/>
          <p:cNvSpPr txBox="1">
            <a:spLocks noGrp="1"/>
          </p:cNvSpPr>
          <p:nvPr>
            <p:ph type="title"/>
          </p:nvPr>
        </p:nvSpPr>
        <p:spPr>
          <a:xfrm>
            <a:off x="221148" y="86325"/>
            <a:ext cx="96804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1.</a:t>
            </a:r>
            <a:r>
              <a:rPr sz="2800" spc="-11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sz="28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MPM</a:t>
            </a:r>
            <a:r>
              <a:rPr lang="zh-CN" altLang="en-US" sz="28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的</a:t>
            </a:r>
            <a:r>
              <a:rPr lang="en-US" sz="28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EXCEL</a:t>
            </a:r>
            <a:r>
              <a:rPr lang="zh-CN" altLang="en-US" sz="28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智慧整理分析專案 第三期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18" y="2656696"/>
            <a:ext cx="5530513" cy="2561038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190574" y="863392"/>
            <a:ext cx="3476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第二期，客戶要求已完成，但軟體運行需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第三期，通過算法優化，軟件運行僅需</a:t>
            </a:r>
            <a:r>
              <a:rPr lang="en-US" altLang="zh-TW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秒。</a:t>
            </a:r>
            <a:endParaRPr lang="en-US" altLang="zh-CN" sz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追加了兩大功能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（兩種模式大小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小大排序；選擇自定義列排序）。</a:t>
            </a:r>
            <a:endParaRPr lang="en-US" altLang="zh-TW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object 67"/>
          <p:cNvGrpSpPr/>
          <p:nvPr/>
        </p:nvGrpSpPr>
        <p:grpSpPr>
          <a:xfrm>
            <a:off x="5017895" y="2178066"/>
            <a:ext cx="1847455" cy="566634"/>
            <a:chOff x="9922179" y="5184660"/>
            <a:chExt cx="1550035" cy="323850"/>
          </a:xfrm>
        </p:grpSpPr>
        <p:sp>
          <p:nvSpPr>
            <p:cNvPr id="103" name="object 68"/>
            <p:cNvSpPr/>
            <p:nvPr/>
          </p:nvSpPr>
          <p:spPr>
            <a:xfrm>
              <a:off x="9947579" y="5210064"/>
              <a:ext cx="1498600" cy="273050"/>
            </a:xfrm>
            <a:custGeom>
              <a:avLst/>
              <a:gdLst/>
              <a:ahLst/>
              <a:cxnLst/>
              <a:rect l="l" t="t" r="r" b="b"/>
              <a:pathLst>
                <a:path w="1498600" h="273050">
                  <a:moveTo>
                    <a:pt x="1498600" y="0"/>
                  </a:moveTo>
                  <a:lnTo>
                    <a:pt x="0" y="0"/>
                  </a:lnTo>
                  <a:lnTo>
                    <a:pt x="0" y="272627"/>
                  </a:lnTo>
                  <a:lnTo>
                    <a:pt x="1498600" y="272627"/>
                  </a:lnTo>
                  <a:lnTo>
                    <a:pt x="1498600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bject 69"/>
            <p:cNvSpPr/>
            <p:nvPr/>
          </p:nvSpPr>
          <p:spPr>
            <a:xfrm>
              <a:off x="9922179" y="5184660"/>
              <a:ext cx="1550035" cy="323850"/>
            </a:xfrm>
            <a:custGeom>
              <a:avLst/>
              <a:gdLst/>
              <a:ahLst/>
              <a:cxnLst/>
              <a:rect l="l" t="t" r="r" b="b"/>
              <a:pathLst>
                <a:path w="1550034" h="323850">
                  <a:moveTo>
                    <a:pt x="1524190" y="0"/>
                  </a:moveTo>
                  <a:lnTo>
                    <a:pt x="25400" y="0"/>
                  </a:lnTo>
                  <a:lnTo>
                    <a:pt x="15516" y="1997"/>
                  </a:lnTo>
                  <a:lnTo>
                    <a:pt x="7442" y="7442"/>
                  </a:lnTo>
                  <a:lnTo>
                    <a:pt x="1997" y="15516"/>
                  </a:lnTo>
                  <a:lnTo>
                    <a:pt x="0" y="25400"/>
                  </a:lnTo>
                  <a:lnTo>
                    <a:pt x="0" y="298297"/>
                  </a:lnTo>
                  <a:lnTo>
                    <a:pt x="1997" y="308181"/>
                  </a:lnTo>
                  <a:lnTo>
                    <a:pt x="7442" y="316255"/>
                  </a:lnTo>
                  <a:lnTo>
                    <a:pt x="15516" y="321700"/>
                  </a:lnTo>
                  <a:lnTo>
                    <a:pt x="25400" y="323697"/>
                  </a:lnTo>
                  <a:lnTo>
                    <a:pt x="1524190" y="323697"/>
                  </a:lnTo>
                  <a:lnTo>
                    <a:pt x="1534074" y="321700"/>
                  </a:lnTo>
                  <a:lnTo>
                    <a:pt x="1542148" y="316255"/>
                  </a:lnTo>
                  <a:lnTo>
                    <a:pt x="1547593" y="308181"/>
                  </a:lnTo>
                  <a:lnTo>
                    <a:pt x="1549590" y="298297"/>
                  </a:lnTo>
                  <a:lnTo>
                    <a:pt x="25400" y="298297"/>
                  </a:lnTo>
                  <a:lnTo>
                    <a:pt x="25400" y="272897"/>
                  </a:lnTo>
                  <a:lnTo>
                    <a:pt x="50800" y="272897"/>
                  </a:lnTo>
                  <a:lnTo>
                    <a:pt x="50800" y="50800"/>
                  </a:lnTo>
                  <a:lnTo>
                    <a:pt x="25400" y="50800"/>
                  </a:lnTo>
                  <a:lnTo>
                    <a:pt x="25400" y="25400"/>
                  </a:lnTo>
                  <a:lnTo>
                    <a:pt x="1549590" y="25400"/>
                  </a:lnTo>
                  <a:lnTo>
                    <a:pt x="1547593" y="15516"/>
                  </a:lnTo>
                  <a:lnTo>
                    <a:pt x="1542148" y="7442"/>
                  </a:lnTo>
                  <a:lnTo>
                    <a:pt x="1534074" y="1997"/>
                  </a:lnTo>
                  <a:lnTo>
                    <a:pt x="1524190" y="0"/>
                  </a:lnTo>
                  <a:close/>
                </a:path>
                <a:path w="1550034" h="323850">
                  <a:moveTo>
                    <a:pt x="50800" y="272897"/>
                  </a:moveTo>
                  <a:lnTo>
                    <a:pt x="25400" y="272897"/>
                  </a:lnTo>
                  <a:lnTo>
                    <a:pt x="25400" y="298297"/>
                  </a:lnTo>
                  <a:lnTo>
                    <a:pt x="50800" y="298297"/>
                  </a:lnTo>
                  <a:lnTo>
                    <a:pt x="50800" y="272897"/>
                  </a:lnTo>
                  <a:close/>
                </a:path>
                <a:path w="1550034" h="323850">
                  <a:moveTo>
                    <a:pt x="1498790" y="272897"/>
                  </a:moveTo>
                  <a:lnTo>
                    <a:pt x="50800" y="272897"/>
                  </a:lnTo>
                  <a:lnTo>
                    <a:pt x="50800" y="298297"/>
                  </a:lnTo>
                  <a:lnTo>
                    <a:pt x="1498790" y="298297"/>
                  </a:lnTo>
                  <a:lnTo>
                    <a:pt x="1498790" y="272897"/>
                  </a:lnTo>
                  <a:close/>
                </a:path>
                <a:path w="1550034" h="323850">
                  <a:moveTo>
                    <a:pt x="1498790" y="25400"/>
                  </a:moveTo>
                  <a:lnTo>
                    <a:pt x="1498790" y="298297"/>
                  </a:lnTo>
                  <a:lnTo>
                    <a:pt x="1524190" y="298297"/>
                  </a:lnTo>
                  <a:lnTo>
                    <a:pt x="1524190" y="272897"/>
                  </a:lnTo>
                  <a:lnTo>
                    <a:pt x="1549590" y="272897"/>
                  </a:lnTo>
                  <a:lnTo>
                    <a:pt x="1549590" y="50800"/>
                  </a:lnTo>
                  <a:lnTo>
                    <a:pt x="1524190" y="50800"/>
                  </a:lnTo>
                  <a:lnTo>
                    <a:pt x="1514301" y="48804"/>
                  </a:lnTo>
                  <a:lnTo>
                    <a:pt x="1506227" y="43362"/>
                  </a:lnTo>
                  <a:lnTo>
                    <a:pt x="1500785" y="35289"/>
                  </a:lnTo>
                  <a:lnTo>
                    <a:pt x="1498790" y="25400"/>
                  </a:lnTo>
                  <a:close/>
                </a:path>
                <a:path w="1550034" h="323850">
                  <a:moveTo>
                    <a:pt x="1549590" y="272897"/>
                  </a:moveTo>
                  <a:lnTo>
                    <a:pt x="1524190" y="272897"/>
                  </a:lnTo>
                  <a:lnTo>
                    <a:pt x="1524190" y="298297"/>
                  </a:lnTo>
                  <a:lnTo>
                    <a:pt x="1549590" y="298297"/>
                  </a:lnTo>
                  <a:lnTo>
                    <a:pt x="1549590" y="272897"/>
                  </a:lnTo>
                  <a:close/>
                </a:path>
                <a:path w="1550034" h="323850">
                  <a:moveTo>
                    <a:pt x="50800" y="25400"/>
                  </a:moveTo>
                  <a:lnTo>
                    <a:pt x="25400" y="25400"/>
                  </a:lnTo>
                  <a:lnTo>
                    <a:pt x="25400" y="50800"/>
                  </a:lnTo>
                  <a:lnTo>
                    <a:pt x="50800" y="50800"/>
                  </a:lnTo>
                  <a:lnTo>
                    <a:pt x="50800" y="25400"/>
                  </a:lnTo>
                  <a:close/>
                </a:path>
                <a:path w="1550034" h="323850">
                  <a:moveTo>
                    <a:pt x="1498790" y="25400"/>
                  </a:moveTo>
                  <a:lnTo>
                    <a:pt x="50800" y="25400"/>
                  </a:lnTo>
                  <a:lnTo>
                    <a:pt x="50800" y="50800"/>
                  </a:lnTo>
                  <a:lnTo>
                    <a:pt x="1498790" y="50800"/>
                  </a:lnTo>
                  <a:lnTo>
                    <a:pt x="1498790" y="25400"/>
                  </a:lnTo>
                  <a:close/>
                </a:path>
                <a:path w="1550034" h="323850">
                  <a:moveTo>
                    <a:pt x="1524190" y="25400"/>
                  </a:moveTo>
                  <a:lnTo>
                    <a:pt x="1498790" y="25400"/>
                  </a:lnTo>
                  <a:lnTo>
                    <a:pt x="1500785" y="35289"/>
                  </a:lnTo>
                  <a:lnTo>
                    <a:pt x="1506227" y="43362"/>
                  </a:lnTo>
                  <a:lnTo>
                    <a:pt x="1514301" y="48804"/>
                  </a:lnTo>
                  <a:lnTo>
                    <a:pt x="1524190" y="50800"/>
                  </a:lnTo>
                  <a:lnTo>
                    <a:pt x="1524190" y="25400"/>
                  </a:lnTo>
                  <a:close/>
                </a:path>
                <a:path w="1550034" h="323850">
                  <a:moveTo>
                    <a:pt x="1549590" y="25400"/>
                  </a:moveTo>
                  <a:lnTo>
                    <a:pt x="1524190" y="25400"/>
                  </a:lnTo>
                  <a:lnTo>
                    <a:pt x="1524190" y="50800"/>
                  </a:lnTo>
                  <a:lnTo>
                    <a:pt x="1534074" y="48804"/>
                  </a:lnTo>
                  <a:lnTo>
                    <a:pt x="1542148" y="43362"/>
                  </a:lnTo>
                  <a:lnTo>
                    <a:pt x="1547593" y="35289"/>
                  </a:lnTo>
                  <a:lnTo>
                    <a:pt x="1549590" y="25400"/>
                  </a:lnTo>
                  <a:close/>
                </a:path>
                <a:path w="1550034" h="323850">
                  <a:moveTo>
                    <a:pt x="1549590" y="25400"/>
                  </a:moveTo>
                  <a:lnTo>
                    <a:pt x="1547593" y="35289"/>
                  </a:lnTo>
                  <a:lnTo>
                    <a:pt x="1542148" y="43362"/>
                  </a:lnTo>
                  <a:lnTo>
                    <a:pt x="1534074" y="48804"/>
                  </a:lnTo>
                  <a:lnTo>
                    <a:pt x="1524190" y="50800"/>
                  </a:lnTo>
                  <a:lnTo>
                    <a:pt x="1549590" y="50800"/>
                  </a:lnTo>
                  <a:lnTo>
                    <a:pt x="154959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object 70"/>
          <p:cNvSpPr txBox="1"/>
          <p:nvPr/>
        </p:nvSpPr>
        <p:spPr>
          <a:xfrm>
            <a:off x="5263389" y="2300033"/>
            <a:ext cx="1498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軟件界面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14" name="object 86"/>
          <p:cNvSpPr txBox="1"/>
          <p:nvPr/>
        </p:nvSpPr>
        <p:spPr>
          <a:xfrm>
            <a:off x="9692533" y="5617575"/>
            <a:ext cx="794202" cy="2686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55"/>
              </a:spcBef>
            </a:pPr>
            <a:r>
              <a:rPr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0</a:t>
            </a:r>
            <a:r>
              <a:rPr lang="en-US"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2/11</a:t>
            </a:r>
            <a:endParaRPr sz="14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21" name="object 86"/>
          <p:cNvSpPr txBox="1"/>
          <p:nvPr/>
        </p:nvSpPr>
        <p:spPr>
          <a:xfrm>
            <a:off x="8280343" y="5612505"/>
            <a:ext cx="794202" cy="2686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55"/>
              </a:spcBef>
            </a:pPr>
            <a:r>
              <a:rPr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0</a:t>
            </a:r>
            <a:r>
              <a:rPr lang="en-US"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2/09</a:t>
            </a:r>
            <a:endParaRPr sz="14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22" name="object 99"/>
          <p:cNvSpPr txBox="1"/>
          <p:nvPr/>
        </p:nvSpPr>
        <p:spPr>
          <a:xfrm>
            <a:off x="3118984" y="5308113"/>
            <a:ext cx="122765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Schedule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123" name="object 64"/>
          <p:cNvSpPr txBox="1"/>
          <p:nvPr/>
        </p:nvSpPr>
        <p:spPr>
          <a:xfrm>
            <a:off x="2427052" y="6019282"/>
            <a:ext cx="745508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2022</a:t>
            </a:r>
            <a:r>
              <a:rPr lang="zh-CN" altLang="en-US" spc="-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年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6217" y="5565918"/>
            <a:ext cx="2425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0.37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年收益：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62.5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ROI: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個月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0963" y="562824"/>
            <a:ext cx="75473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用戶代表（柴偉偉）評測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智慧整理分析軟體，總結出如下優點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TW" altLang="zh-TW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zh-TW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智能标记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缺料报表中，本程式可以辅助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MPM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个月的料况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在前列交期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 remark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绿色，不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 remark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红色，并根据绿色和红色生成两个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sheet;</a:t>
            </a:r>
            <a:endParaRPr lang="zh-TW" altLang="zh-TW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TW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超快排序</a:t>
            </a:r>
            <a:r>
              <a:rPr lang="zh-CN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：料号可以按选定的任意一个月的缺料大小排列，时间从手工排序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小时将至自动排序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TW" altLang="zh-TW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zh-TW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多地适用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：只要不改变格式，本程序可在交期整理并</a:t>
            </a:r>
            <a:r>
              <a:rPr lang="en-US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in</a:t>
            </a:r>
            <a:r>
              <a:rPr lang="zh-TW" altLang="zh-TW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完善后进行使用。</a:t>
            </a:r>
          </a:p>
        </p:txBody>
      </p:sp>
    </p:spTree>
    <p:extLst>
      <p:ext uri="{BB962C8B-B14F-4D97-AF65-F5344CB8AC3E}">
        <p14:creationId xmlns:p14="http://schemas.microsoft.com/office/powerpoint/2010/main" val="470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9"/>
          <p:cNvSpPr txBox="1">
            <a:spLocks noGrp="1"/>
          </p:cNvSpPr>
          <p:nvPr>
            <p:ph type="title"/>
          </p:nvPr>
        </p:nvSpPr>
        <p:spPr>
          <a:xfrm>
            <a:off x="221148" y="86325"/>
            <a:ext cx="96804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2. IE Agile &amp; SOP Compare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軟件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84" y="1627209"/>
            <a:ext cx="6965698" cy="375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object 62"/>
          <p:cNvSpPr/>
          <p:nvPr/>
        </p:nvSpPr>
        <p:spPr>
          <a:xfrm>
            <a:off x="4228203" y="5672350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bject 62"/>
          <p:cNvSpPr/>
          <p:nvPr/>
        </p:nvSpPr>
        <p:spPr>
          <a:xfrm>
            <a:off x="8773715" y="5682791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bject 62"/>
          <p:cNvSpPr/>
          <p:nvPr/>
        </p:nvSpPr>
        <p:spPr>
          <a:xfrm>
            <a:off x="10766460" y="5656118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bject 62"/>
          <p:cNvSpPr/>
          <p:nvPr/>
        </p:nvSpPr>
        <p:spPr>
          <a:xfrm>
            <a:off x="7293462" y="5669191"/>
            <a:ext cx="639114" cy="366667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bject 62"/>
          <p:cNvSpPr/>
          <p:nvPr/>
        </p:nvSpPr>
        <p:spPr>
          <a:xfrm>
            <a:off x="5757433" y="5660135"/>
            <a:ext cx="639114" cy="385504"/>
          </a:xfrm>
          <a:custGeom>
            <a:avLst/>
            <a:gdLst/>
            <a:ahLst/>
            <a:cxnLst/>
            <a:rect l="l" t="t" r="r" b="b"/>
            <a:pathLst>
              <a:path w="746760" h="386714">
                <a:moveTo>
                  <a:pt x="746302" y="19062"/>
                </a:moveTo>
                <a:lnTo>
                  <a:pt x="744804" y="11645"/>
                </a:lnTo>
                <a:lnTo>
                  <a:pt x="740714" y="5588"/>
                </a:lnTo>
                <a:lnTo>
                  <a:pt x="734669" y="1498"/>
                </a:lnTo>
                <a:lnTo>
                  <a:pt x="727252" y="0"/>
                </a:lnTo>
                <a:lnTo>
                  <a:pt x="19050" y="0"/>
                </a:lnTo>
                <a:lnTo>
                  <a:pt x="11645" y="1498"/>
                </a:lnTo>
                <a:lnTo>
                  <a:pt x="5588" y="5588"/>
                </a:lnTo>
                <a:lnTo>
                  <a:pt x="1498" y="11645"/>
                </a:lnTo>
                <a:lnTo>
                  <a:pt x="0" y="19062"/>
                </a:lnTo>
                <a:lnTo>
                  <a:pt x="0" y="367271"/>
                </a:lnTo>
                <a:lnTo>
                  <a:pt x="1498" y="374688"/>
                </a:lnTo>
                <a:lnTo>
                  <a:pt x="5588" y="380746"/>
                </a:lnTo>
                <a:lnTo>
                  <a:pt x="11645" y="384822"/>
                </a:lnTo>
                <a:lnTo>
                  <a:pt x="19050" y="386321"/>
                </a:lnTo>
                <a:lnTo>
                  <a:pt x="727252" y="386321"/>
                </a:lnTo>
                <a:lnTo>
                  <a:pt x="734669" y="384822"/>
                </a:lnTo>
                <a:lnTo>
                  <a:pt x="740714" y="380746"/>
                </a:lnTo>
                <a:lnTo>
                  <a:pt x="744804" y="374688"/>
                </a:lnTo>
                <a:lnTo>
                  <a:pt x="746302" y="367271"/>
                </a:lnTo>
                <a:lnTo>
                  <a:pt x="746302" y="348221"/>
                </a:lnTo>
                <a:lnTo>
                  <a:pt x="746302" y="38112"/>
                </a:lnTo>
                <a:lnTo>
                  <a:pt x="746302" y="19062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175066" y="5700455"/>
            <a:ext cx="7340724" cy="1100513"/>
            <a:chOff x="195386" y="5630639"/>
            <a:chExt cx="9847412" cy="1100513"/>
          </a:xfrm>
        </p:grpSpPr>
        <p:grpSp>
          <p:nvGrpSpPr>
            <p:cNvPr id="61" name="object 59"/>
            <p:cNvGrpSpPr/>
            <p:nvPr/>
          </p:nvGrpSpPr>
          <p:grpSpPr>
            <a:xfrm>
              <a:off x="272251" y="5950473"/>
              <a:ext cx="9770547" cy="342900"/>
              <a:chOff x="272251" y="5950473"/>
              <a:chExt cx="9770547" cy="342900"/>
            </a:xfrm>
          </p:grpSpPr>
          <p:sp>
            <p:nvSpPr>
              <p:cNvPr id="80" name="object 60"/>
              <p:cNvSpPr/>
              <p:nvPr/>
            </p:nvSpPr>
            <p:spPr>
              <a:xfrm>
                <a:off x="272251" y="6037112"/>
                <a:ext cx="9770547" cy="251253"/>
              </a:xfrm>
              <a:custGeom>
                <a:avLst/>
                <a:gdLst/>
                <a:ahLst/>
                <a:cxnLst/>
                <a:rect l="l" t="t" r="r" b="b"/>
                <a:pathLst>
                  <a:path w="11811000" h="228600">
                    <a:moveTo>
                      <a:pt x="11581890" y="0"/>
                    </a:moveTo>
                    <a:lnTo>
                      <a:pt x="11581890" y="228598"/>
                    </a:lnTo>
                    <a:lnTo>
                      <a:pt x="11734290" y="152398"/>
                    </a:lnTo>
                    <a:lnTo>
                      <a:pt x="11639040" y="152398"/>
                    </a:lnTo>
                    <a:lnTo>
                      <a:pt x="11639040" y="76198"/>
                    </a:lnTo>
                    <a:lnTo>
                      <a:pt x="11734289" y="76198"/>
                    </a:lnTo>
                    <a:lnTo>
                      <a:pt x="11581890" y="0"/>
                    </a:lnTo>
                    <a:close/>
                  </a:path>
                  <a:path w="11811000" h="228600">
                    <a:moveTo>
                      <a:pt x="11581890" y="76198"/>
                    </a:moveTo>
                    <a:lnTo>
                      <a:pt x="0" y="76198"/>
                    </a:lnTo>
                    <a:lnTo>
                      <a:pt x="0" y="152398"/>
                    </a:lnTo>
                    <a:lnTo>
                      <a:pt x="11581890" y="152398"/>
                    </a:lnTo>
                    <a:lnTo>
                      <a:pt x="11581890" y="76198"/>
                    </a:lnTo>
                    <a:close/>
                  </a:path>
                  <a:path w="11811000" h="228600">
                    <a:moveTo>
                      <a:pt x="11734289" y="76198"/>
                    </a:moveTo>
                    <a:lnTo>
                      <a:pt x="11639040" y="76198"/>
                    </a:lnTo>
                    <a:lnTo>
                      <a:pt x="11639040" y="152398"/>
                    </a:lnTo>
                    <a:lnTo>
                      <a:pt x="11734290" y="152398"/>
                    </a:lnTo>
                    <a:lnTo>
                      <a:pt x="11810490" y="114298"/>
                    </a:lnTo>
                    <a:lnTo>
                      <a:pt x="11734289" y="76198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 wrap="square" lIns="0" tIns="0" rIns="0" bIns="0" rtlCol="0"/>
              <a:lstStyle/>
              <a:p>
                <a:endParaRPr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object 61"/>
              <p:cNvSpPr/>
              <p:nvPr/>
            </p:nvSpPr>
            <p:spPr>
              <a:xfrm>
                <a:off x="713960" y="5950473"/>
                <a:ext cx="0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h="342900">
                    <a:moveTo>
                      <a:pt x="0" y="0"/>
                    </a:moveTo>
                    <a:lnTo>
                      <a:pt x="0" y="342805"/>
                    </a:lnTo>
                  </a:path>
                </a:pathLst>
              </a:custGeom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n>
                    <a:solidFill>
                      <a:schemeClr val="bg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object 63"/>
            <p:cNvSpPr txBox="1"/>
            <p:nvPr/>
          </p:nvSpPr>
          <p:spPr>
            <a:xfrm>
              <a:off x="195386" y="5630639"/>
              <a:ext cx="898469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40970">
                <a:lnSpc>
                  <a:spcPct val="100000"/>
                </a:lnSpc>
                <a:spcBef>
                  <a:spcPts val="355"/>
                </a:spcBef>
              </a:pP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11</a:t>
              </a: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13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63" name="object 64"/>
            <p:cNvSpPr txBox="1"/>
            <p:nvPr/>
          </p:nvSpPr>
          <p:spPr>
            <a:xfrm>
              <a:off x="286303" y="6317577"/>
              <a:ext cx="1086433" cy="41357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接受客戶要求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grpSp>
          <p:nvGrpSpPr>
            <p:cNvPr id="64" name="object 74"/>
            <p:cNvGrpSpPr/>
            <p:nvPr/>
          </p:nvGrpSpPr>
          <p:grpSpPr>
            <a:xfrm>
              <a:off x="6777689" y="5952870"/>
              <a:ext cx="429866" cy="378883"/>
              <a:chOff x="6777689" y="5952870"/>
              <a:chExt cx="429866" cy="378883"/>
            </a:xfrm>
          </p:grpSpPr>
          <p:sp>
            <p:nvSpPr>
              <p:cNvPr id="78" name="object 75"/>
              <p:cNvSpPr/>
              <p:nvPr/>
            </p:nvSpPr>
            <p:spPr>
              <a:xfrm>
                <a:off x="6777689" y="5971073"/>
                <a:ext cx="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h="360679">
                    <a:moveTo>
                      <a:pt x="0" y="0"/>
                    </a:moveTo>
                    <a:lnTo>
                      <a:pt x="0" y="360315"/>
                    </a:lnTo>
                  </a:path>
                </a:pathLst>
              </a:custGeom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object 76"/>
              <p:cNvSpPr/>
              <p:nvPr/>
            </p:nvSpPr>
            <p:spPr>
              <a:xfrm>
                <a:off x="7207555" y="5952870"/>
                <a:ext cx="0" cy="348615"/>
              </a:xfrm>
              <a:custGeom>
                <a:avLst/>
                <a:gdLst/>
                <a:ahLst/>
                <a:cxnLst/>
                <a:rect l="l" t="t" r="r" b="b"/>
                <a:pathLst>
                  <a:path h="348614">
                    <a:moveTo>
                      <a:pt x="0" y="348245"/>
                    </a:moveTo>
                    <a:lnTo>
                      <a:pt x="0" y="0"/>
                    </a:lnTo>
                    <a:lnTo>
                      <a:pt x="0" y="3482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object 79"/>
            <p:cNvSpPr txBox="1"/>
            <p:nvPr/>
          </p:nvSpPr>
          <p:spPr>
            <a:xfrm>
              <a:off x="6572494" y="6380366"/>
              <a:ext cx="1013926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驗收</a:t>
              </a:r>
              <a:endPara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66" name="object 83"/>
            <p:cNvSpPr/>
            <p:nvPr/>
          </p:nvSpPr>
          <p:spPr>
            <a:xfrm flipH="1">
              <a:off x="2382364" y="5956312"/>
              <a:ext cx="2370928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0"/>
                  </a:moveTo>
                  <a:lnTo>
                    <a:pt x="0" y="360315"/>
                  </a:lnTo>
                </a:path>
              </a:pathLst>
            </a:custGeom>
            <a:ln w="38100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bject 85"/>
            <p:cNvSpPr txBox="1"/>
            <p:nvPr/>
          </p:nvSpPr>
          <p:spPr>
            <a:xfrm>
              <a:off x="4288593" y="6342128"/>
              <a:ext cx="1286039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開發</a:t>
              </a:r>
              <a:r>
                <a:rPr lang="en-US" altLang="zh-CN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+</a:t>
              </a: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測試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grpSp>
          <p:nvGrpSpPr>
            <p:cNvPr id="71" name="object 92"/>
            <p:cNvGrpSpPr/>
            <p:nvPr/>
          </p:nvGrpSpPr>
          <p:grpSpPr>
            <a:xfrm>
              <a:off x="1139133" y="5946837"/>
              <a:ext cx="8298708" cy="360835"/>
              <a:chOff x="1139133" y="5946837"/>
              <a:chExt cx="8298708" cy="360835"/>
            </a:xfrm>
          </p:grpSpPr>
          <p:sp>
            <p:nvSpPr>
              <p:cNvPr id="76" name="object 93"/>
              <p:cNvSpPr/>
              <p:nvPr/>
            </p:nvSpPr>
            <p:spPr>
              <a:xfrm>
                <a:off x="9437841" y="5946837"/>
                <a:ext cx="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h="360679">
                    <a:moveTo>
                      <a:pt x="0" y="0"/>
                    </a:moveTo>
                    <a:lnTo>
                      <a:pt x="0" y="360315"/>
                    </a:lnTo>
                  </a:path>
                </a:pathLst>
              </a:custGeom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object 94"/>
              <p:cNvSpPr/>
              <p:nvPr/>
            </p:nvSpPr>
            <p:spPr>
              <a:xfrm flipH="1">
                <a:off x="1139133" y="5966042"/>
                <a:ext cx="1569131" cy="341630"/>
              </a:xfrm>
              <a:custGeom>
                <a:avLst/>
                <a:gdLst/>
                <a:ahLst/>
                <a:cxnLst/>
                <a:rect l="l" t="t" r="r" b="b"/>
                <a:pathLst>
                  <a:path h="341629">
                    <a:moveTo>
                      <a:pt x="0" y="0"/>
                    </a:moveTo>
                    <a:lnTo>
                      <a:pt x="0" y="341585"/>
                    </a:lnTo>
                  </a:path>
                </a:pathLst>
              </a:custGeom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object 96"/>
            <p:cNvSpPr txBox="1"/>
            <p:nvPr/>
          </p:nvSpPr>
          <p:spPr>
            <a:xfrm>
              <a:off x="9197612" y="6391915"/>
              <a:ext cx="845186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完成</a:t>
              </a:r>
              <a:endPara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73" name="object 97"/>
            <p:cNvSpPr txBox="1"/>
            <p:nvPr/>
          </p:nvSpPr>
          <p:spPr>
            <a:xfrm>
              <a:off x="2220738" y="5630640"/>
              <a:ext cx="975046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58115">
                <a:lnSpc>
                  <a:spcPct val="100000"/>
                </a:lnSpc>
                <a:spcBef>
                  <a:spcPts val="355"/>
                </a:spcBef>
              </a:pP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11</a:t>
              </a: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15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74" name="object 98"/>
            <p:cNvSpPr txBox="1"/>
            <p:nvPr/>
          </p:nvSpPr>
          <p:spPr>
            <a:xfrm>
              <a:off x="2476262" y="6349654"/>
              <a:ext cx="1091565" cy="21352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zh-CN" altLang="en-US" sz="1300" spc="-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評估</a:t>
              </a:r>
              <a:endParaRPr sz="13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  <p:sp>
          <p:nvSpPr>
            <p:cNvPr id="75" name="object 102"/>
            <p:cNvSpPr txBox="1"/>
            <p:nvPr/>
          </p:nvSpPr>
          <p:spPr>
            <a:xfrm>
              <a:off x="4242005" y="5630639"/>
              <a:ext cx="1094742" cy="268663"/>
            </a:xfrm>
            <a:prstGeom prst="rect">
              <a:avLst/>
            </a:prstGeom>
          </p:spPr>
          <p:txBody>
            <a:bodyPr vert="horz" wrap="square" lIns="0" tIns="45085" rIns="0" bIns="0" rtlCol="0">
              <a:spAutoFit/>
            </a:bodyPr>
            <a:lstStyle/>
            <a:p>
              <a:pPr marL="162560">
                <a:lnSpc>
                  <a:spcPct val="100000"/>
                </a:lnSpc>
                <a:spcBef>
                  <a:spcPts val="355"/>
                </a:spcBef>
              </a:pP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11</a:t>
              </a:r>
              <a:r>
                <a:rPr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/</a:t>
              </a:r>
              <a:r>
                <a:rPr lang="en-US" sz="1450" spc="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16</a:t>
              </a:r>
              <a:endParaRPr sz="14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endParaRPr>
            </a:p>
          </p:txBody>
        </p:sp>
      </p:grpSp>
      <p:sp>
        <p:nvSpPr>
          <p:cNvPr id="82" name="object 86"/>
          <p:cNvSpPr txBox="1"/>
          <p:nvPr/>
        </p:nvSpPr>
        <p:spPr>
          <a:xfrm>
            <a:off x="10684855" y="5682791"/>
            <a:ext cx="794202" cy="2686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55"/>
              </a:spcBef>
            </a:pPr>
            <a:r>
              <a:rPr lang="en-US"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11/22</a:t>
            </a:r>
            <a:endParaRPr sz="14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83" name="object 86"/>
          <p:cNvSpPr txBox="1"/>
          <p:nvPr/>
        </p:nvSpPr>
        <p:spPr>
          <a:xfrm>
            <a:off x="8724481" y="5703948"/>
            <a:ext cx="794202" cy="2686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55"/>
              </a:spcBef>
            </a:pPr>
            <a:r>
              <a:rPr lang="en-US" sz="1450" spc="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11/17</a:t>
            </a:r>
            <a:endParaRPr sz="14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84" name="object 64"/>
          <p:cNvSpPr txBox="1"/>
          <p:nvPr/>
        </p:nvSpPr>
        <p:spPr>
          <a:xfrm>
            <a:off x="3640202" y="6067973"/>
            <a:ext cx="745508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pc="-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2021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90" name="object 99"/>
          <p:cNvSpPr txBox="1"/>
          <p:nvPr/>
        </p:nvSpPr>
        <p:spPr>
          <a:xfrm>
            <a:off x="4177954" y="5384093"/>
            <a:ext cx="127115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Schedule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627" y="549112"/>
            <a:ext cx="115187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改善前：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 </a:t>
            </a: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Agile &amp; SOP Compare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程式從中國導入越南廠區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發生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錯誤，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花大量人工來手工修正錯誤。</a:t>
            </a:r>
            <a:endParaRPr lang="en-US" altLang="zh-TW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改善後：</a:t>
            </a: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部門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修正程式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，保證</a:t>
            </a: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Agile BOM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SOP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的料號結果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正確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，節省大量人工工時，年節省工時效益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18.67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8658" y="5645263"/>
            <a:ext cx="29098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0.17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年收益：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18.67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ROI: </a:t>
            </a:r>
            <a:r>
              <a:rPr lang="en-US" altLang="zh-CN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0.11 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個月</a:t>
            </a:r>
            <a:endParaRPr lang="en-US" altLang="zh-CN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9"/>
          <p:cNvSpPr txBox="1">
            <a:spLocks/>
          </p:cNvSpPr>
          <p:nvPr/>
        </p:nvSpPr>
        <p:spPr>
          <a:xfrm>
            <a:off x="221148" y="86325"/>
            <a:ext cx="96804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12700">
              <a:lnSpc>
                <a:spcPct val="100000"/>
              </a:lnSpc>
              <a:spcBef>
                <a:spcPts val="100"/>
              </a:spcBef>
              <a:defRPr sz="2800"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defRPr>
            </a:lvl1pPr>
          </a:lstStyle>
          <a:p>
            <a:r>
              <a:rPr lang="en-US" dirty="0"/>
              <a:t>3. CCD</a:t>
            </a:r>
            <a:r>
              <a:rPr lang="zh-CN" altLang="en-US" dirty="0"/>
              <a:t>智能檢測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2929" y="593981"/>
            <a:ext cx="5503413" cy="657306"/>
            <a:chOff x="1181677" y="1119166"/>
            <a:chExt cx="4804955" cy="502787"/>
          </a:xfrm>
        </p:grpSpPr>
        <p:sp>
          <p:nvSpPr>
            <p:cNvPr id="6" name="object 17"/>
            <p:cNvSpPr/>
            <p:nvPr/>
          </p:nvSpPr>
          <p:spPr>
            <a:xfrm>
              <a:off x="5050535" y="1124750"/>
              <a:ext cx="936097" cy="480059"/>
            </a:xfrm>
            <a:custGeom>
              <a:avLst/>
              <a:gdLst/>
              <a:ahLst/>
              <a:cxnLst/>
              <a:rect l="l" t="t" r="r" b="b"/>
              <a:pathLst>
                <a:path w="853439" h="480059">
                  <a:moveTo>
                    <a:pt x="765390" y="0"/>
                  </a:moveTo>
                  <a:lnTo>
                    <a:pt x="0" y="0"/>
                  </a:lnTo>
                  <a:lnTo>
                    <a:pt x="88049" y="239598"/>
                  </a:lnTo>
                  <a:lnTo>
                    <a:pt x="0" y="480060"/>
                  </a:lnTo>
                  <a:lnTo>
                    <a:pt x="765390" y="480060"/>
                  </a:lnTo>
                  <a:lnTo>
                    <a:pt x="853439" y="239598"/>
                  </a:lnTo>
                  <a:lnTo>
                    <a:pt x="765390" y="0"/>
                  </a:lnTo>
                  <a:close/>
                </a:path>
              </a:pathLst>
            </a:custGeom>
            <a:solidFill>
              <a:srgbClr val="215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/>
            <p:nvPr/>
          </p:nvSpPr>
          <p:spPr>
            <a:xfrm>
              <a:off x="1181677" y="1124750"/>
              <a:ext cx="796925" cy="480059"/>
            </a:xfrm>
            <a:custGeom>
              <a:avLst/>
              <a:gdLst/>
              <a:ahLst/>
              <a:cxnLst/>
              <a:rect l="l" t="t" r="r" b="b"/>
              <a:pathLst>
                <a:path w="796925" h="480059">
                  <a:moveTo>
                    <a:pt x="709507" y="0"/>
                  </a:moveTo>
                  <a:lnTo>
                    <a:pt x="0" y="0"/>
                  </a:lnTo>
                  <a:lnTo>
                    <a:pt x="88052" y="239598"/>
                  </a:lnTo>
                  <a:lnTo>
                    <a:pt x="0" y="480060"/>
                  </a:lnTo>
                  <a:lnTo>
                    <a:pt x="709507" y="480060"/>
                  </a:lnTo>
                  <a:lnTo>
                    <a:pt x="796712" y="239598"/>
                  </a:lnTo>
                  <a:lnTo>
                    <a:pt x="709507" y="0"/>
                  </a:lnTo>
                  <a:close/>
                </a:path>
              </a:pathLst>
            </a:custGeom>
            <a:solidFill>
              <a:srgbClr val="215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 txBox="1"/>
            <p:nvPr/>
          </p:nvSpPr>
          <p:spPr>
            <a:xfrm>
              <a:off x="1384867" y="1265312"/>
              <a:ext cx="567691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b="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項⽬啟動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  <p:sp>
          <p:nvSpPr>
            <p:cNvPr id="11" name="object 7"/>
            <p:cNvSpPr/>
            <p:nvPr/>
          </p:nvSpPr>
          <p:spPr>
            <a:xfrm>
              <a:off x="2655481" y="1124750"/>
              <a:ext cx="816610" cy="480059"/>
            </a:xfrm>
            <a:custGeom>
              <a:avLst/>
              <a:gdLst/>
              <a:ahLst/>
              <a:cxnLst/>
              <a:rect l="l" t="t" r="r" b="b"/>
              <a:pathLst>
                <a:path w="816610" h="480059">
                  <a:moveTo>
                    <a:pt x="728129" y="0"/>
                  </a:moveTo>
                  <a:lnTo>
                    <a:pt x="0" y="0"/>
                  </a:lnTo>
                  <a:lnTo>
                    <a:pt x="88049" y="239598"/>
                  </a:lnTo>
                  <a:lnTo>
                    <a:pt x="0" y="480060"/>
                  </a:lnTo>
                  <a:lnTo>
                    <a:pt x="728129" y="480060"/>
                  </a:lnTo>
                  <a:lnTo>
                    <a:pt x="816190" y="239598"/>
                  </a:lnTo>
                  <a:lnTo>
                    <a:pt x="728129" y="0"/>
                  </a:lnTo>
                  <a:close/>
                </a:path>
              </a:pathLst>
            </a:custGeom>
            <a:solidFill>
              <a:srgbClr val="215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/>
            <p:cNvSpPr txBox="1"/>
            <p:nvPr/>
          </p:nvSpPr>
          <p:spPr>
            <a:xfrm>
              <a:off x="2779721" y="1254281"/>
              <a:ext cx="56769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zh-CN" altLang="en-US" sz="105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軟件開發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  <p:grpSp>
          <p:nvGrpSpPr>
            <p:cNvPr id="13" name="object 9"/>
            <p:cNvGrpSpPr/>
            <p:nvPr/>
          </p:nvGrpSpPr>
          <p:grpSpPr>
            <a:xfrm>
              <a:off x="4199877" y="1124748"/>
              <a:ext cx="1786755" cy="497205"/>
              <a:chOff x="4199877" y="1124748"/>
              <a:chExt cx="1786755" cy="497205"/>
            </a:xfrm>
          </p:grpSpPr>
          <p:sp>
            <p:nvSpPr>
              <p:cNvPr id="20" name="object 10"/>
              <p:cNvSpPr/>
              <p:nvPr/>
            </p:nvSpPr>
            <p:spPr>
              <a:xfrm>
                <a:off x="4199877" y="1124750"/>
                <a:ext cx="913765" cy="480059"/>
              </a:xfrm>
              <a:custGeom>
                <a:avLst/>
                <a:gdLst/>
                <a:ahLst/>
                <a:cxnLst/>
                <a:rect l="l" t="t" r="r" b="b"/>
                <a:pathLst>
                  <a:path w="913764" h="480059">
                    <a:moveTo>
                      <a:pt x="825500" y="0"/>
                    </a:moveTo>
                    <a:lnTo>
                      <a:pt x="0" y="0"/>
                    </a:lnTo>
                    <a:lnTo>
                      <a:pt x="88049" y="239598"/>
                    </a:lnTo>
                    <a:lnTo>
                      <a:pt x="0" y="480060"/>
                    </a:lnTo>
                    <a:lnTo>
                      <a:pt x="825500" y="480060"/>
                    </a:lnTo>
                    <a:lnTo>
                      <a:pt x="913549" y="239598"/>
                    </a:lnTo>
                    <a:lnTo>
                      <a:pt x="825500" y="0"/>
                    </a:lnTo>
                    <a:close/>
                  </a:path>
                </a:pathLst>
              </a:custGeom>
              <a:solidFill>
                <a:srgbClr val="215E9B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1"/>
              <p:cNvSpPr/>
              <p:nvPr/>
            </p:nvSpPr>
            <p:spPr>
              <a:xfrm>
                <a:off x="5051913" y="1124748"/>
                <a:ext cx="934719" cy="497205"/>
              </a:xfrm>
              <a:custGeom>
                <a:avLst/>
                <a:gdLst/>
                <a:ahLst/>
                <a:cxnLst/>
                <a:rect l="l" t="t" r="r" b="b"/>
                <a:pathLst>
                  <a:path w="934720" h="497205">
                    <a:moveTo>
                      <a:pt x="90934" y="248462"/>
                    </a:moveTo>
                    <a:lnTo>
                      <a:pt x="0" y="496938"/>
                    </a:lnTo>
                    <a:lnTo>
                      <a:pt x="843381" y="496938"/>
                    </a:lnTo>
                    <a:lnTo>
                      <a:pt x="845417" y="491375"/>
                    </a:lnTo>
                    <a:lnTo>
                      <a:pt x="20065" y="491375"/>
                    </a:lnTo>
                    <a:lnTo>
                      <a:pt x="12115" y="488467"/>
                    </a:lnTo>
                    <a:lnTo>
                      <a:pt x="12115" y="479996"/>
                    </a:lnTo>
                    <a:lnTo>
                      <a:pt x="24230" y="479996"/>
                    </a:lnTo>
                    <a:lnTo>
                      <a:pt x="107901" y="251371"/>
                    </a:lnTo>
                    <a:lnTo>
                      <a:pt x="91998" y="251371"/>
                    </a:lnTo>
                    <a:lnTo>
                      <a:pt x="90934" y="248462"/>
                    </a:lnTo>
                    <a:close/>
                  </a:path>
                  <a:path w="934720" h="497205">
                    <a:moveTo>
                      <a:pt x="24230" y="479996"/>
                    </a:moveTo>
                    <a:lnTo>
                      <a:pt x="12115" y="479996"/>
                    </a:lnTo>
                    <a:lnTo>
                      <a:pt x="12115" y="488467"/>
                    </a:lnTo>
                    <a:lnTo>
                      <a:pt x="20065" y="491375"/>
                    </a:lnTo>
                    <a:lnTo>
                      <a:pt x="24230" y="479996"/>
                    </a:lnTo>
                    <a:close/>
                  </a:path>
                  <a:path w="934720" h="497205">
                    <a:moveTo>
                      <a:pt x="831549" y="479996"/>
                    </a:moveTo>
                    <a:lnTo>
                      <a:pt x="24230" y="479996"/>
                    </a:lnTo>
                    <a:lnTo>
                      <a:pt x="20065" y="491375"/>
                    </a:lnTo>
                    <a:lnTo>
                      <a:pt x="845417" y="491375"/>
                    </a:lnTo>
                    <a:lnTo>
                      <a:pt x="846482" y="488467"/>
                    </a:lnTo>
                    <a:lnTo>
                      <a:pt x="837463" y="488467"/>
                    </a:lnTo>
                    <a:lnTo>
                      <a:pt x="829513" y="485559"/>
                    </a:lnTo>
                    <a:lnTo>
                      <a:pt x="831549" y="479996"/>
                    </a:lnTo>
                    <a:close/>
                  </a:path>
                  <a:path w="934720" h="497205">
                    <a:moveTo>
                      <a:pt x="916294" y="248462"/>
                    </a:moveTo>
                    <a:lnTo>
                      <a:pt x="829513" y="485559"/>
                    </a:lnTo>
                    <a:lnTo>
                      <a:pt x="837463" y="488467"/>
                    </a:lnTo>
                    <a:lnTo>
                      <a:pt x="837463" y="479996"/>
                    </a:lnTo>
                    <a:lnTo>
                      <a:pt x="849582" y="479996"/>
                    </a:lnTo>
                    <a:lnTo>
                      <a:pt x="933261" y="251371"/>
                    </a:lnTo>
                    <a:lnTo>
                      <a:pt x="917359" y="251371"/>
                    </a:lnTo>
                    <a:lnTo>
                      <a:pt x="916294" y="248462"/>
                    </a:lnTo>
                    <a:close/>
                  </a:path>
                  <a:path w="934720" h="497205">
                    <a:moveTo>
                      <a:pt x="849582" y="479996"/>
                    </a:moveTo>
                    <a:lnTo>
                      <a:pt x="837463" y="479996"/>
                    </a:lnTo>
                    <a:lnTo>
                      <a:pt x="837463" y="488467"/>
                    </a:lnTo>
                    <a:lnTo>
                      <a:pt x="846482" y="488467"/>
                    </a:lnTo>
                    <a:lnTo>
                      <a:pt x="849582" y="479996"/>
                    </a:lnTo>
                    <a:close/>
                  </a:path>
                  <a:path w="934720" h="497205">
                    <a:moveTo>
                      <a:pt x="91998" y="245554"/>
                    </a:moveTo>
                    <a:lnTo>
                      <a:pt x="90934" y="248462"/>
                    </a:lnTo>
                    <a:lnTo>
                      <a:pt x="91998" y="251371"/>
                    </a:lnTo>
                    <a:lnTo>
                      <a:pt x="99949" y="248462"/>
                    </a:lnTo>
                    <a:lnTo>
                      <a:pt x="91998" y="245554"/>
                    </a:lnTo>
                    <a:close/>
                  </a:path>
                  <a:path w="934720" h="497205">
                    <a:moveTo>
                      <a:pt x="107901" y="245554"/>
                    </a:moveTo>
                    <a:lnTo>
                      <a:pt x="91998" y="245554"/>
                    </a:lnTo>
                    <a:lnTo>
                      <a:pt x="99949" y="248462"/>
                    </a:lnTo>
                    <a:lnTo>
                      <a:pt x="91998" y="251371"/>
                    </a:lnTo>
                    <a:lnTo>
                      <a:pt x="107901" y="251371"/>
                    </a:lnTo>
                    <a:lnTo>
                      <a:pt x="108965" y="248462"/>
                    </a:lnTo>
                    <a:lnTo>
                      <a:pt x="107901" y="245554"/>
                    </a:lnTo>
                    <a:close/>
                  </a:path>
                  <a:path w="934720" h="497205">
                    <a:moveTo>
                      <a:pt x="917359" y="245554"/>
                    </a:moveTo>
                    <a:lnTo>
                      <a:pt x="916294" y="248462"/>
                    </a:lnTo>
                    <a:lnTo>
                      <a:pt x="917359" y="251371"/>
                    </a:lnTo>
                    <a:lnTo>
                      <a:pt x="925309" y="248462"/>
                    </a:lnTo>
                    <a:lnTo>
                      <a:pt x="917359" y="245554"/>
                    </a:lnTo>
                    <a:close/>
                  </a:path>
                  <a:path w="934720" h="497205">
                    <a:moveTo>
                      <a:pt x="933261" y="245554"/>
                    </a:moveTo>
                    <a:lnTo>
                      <a:pt x="917359" y="245554"/>
                    </a:lnTo>
                    <a:lnTo>
                      <a:pt x="925309" y="248462"/>
                    </a:lnTo>
                    <a:lnTo>
                      <a:pt x="917359" y="251371"/>
                    </a:lnTo>
                    <a:lnTo>
                      <a:pt x="933261" y="251371"/>
                    </a:lnTo>
                    <a:lnTo>
                      <a:pt x="934326" y="248462"/>
                    </a:lnTo>
                    <a:lnTo>
                      <a:pt x="933261" y="245554"/>
                    </a:lnTo>
                    <a:close/>
                  </a:path>
                  <a:path w="934720" h="497205">
                    <a:moveTo>
                      <a:pt x="837463" y="8470"/>
                    </a:moveTo>
                    <a:lnTo>
                      <a:pt x="829513" y="11379"/>
                    </a:lnTo>
                    <a:lnTo>
                      <a:pt x="916294" y="248462"/>
                    </a:lnTo>
                    <a:lnTo>
                      <a:pt x="917359" y="245554"/>
                    </a:lnTo>
                    <a:lnTo>
                      <a:pt x="933261" y="245554"/>
                    </a:lnTo>
                    <a:lnTo>
                      <a:pt x="849578" y="16929"/>
                    </a:lnTo>
                    <a:lnTo>
                      <a:pt x="837463" y="16929"/>
                    </a:lnTo>
                    <a:lnTo>
                      <a:pt x="837463" y="8470"/>
                    </a:lnTo>
                    <a:close/>
                  </a:path>
                  <a:path w="934720" h="497205">
                    <a:moveTo>
                      <a:pt x="843381" y="0"/>
                    </a:moveTo>
                    <a:lnTo>
                      <a:pt x="0" y="0"/>
                    </a:lnTo>
                    <a:lnTo>
                      <a:pt x="90934" y="248462"/>
                    </a:lnTo>
                    <a:lnTo>
                      <a:pt x="91998" y="245554"/>
                    </a:lnTo>
                    <a:lnTo>
                      <a:pt x="107901" y="245554"/>
                    </a:lnTo>
                    <a:lnTo>
                      <a:pt x="24230" y="16929"/>
                    </a:lnTo>
                    <a:lnTo>
                      <a:pt x="12115" y="16929"/>
                    </a:lnTo>
                    <a:lnTo>
                      <a:pt x="12115" y="8470"/>
                    </a:lnTo>
                    <a:lnTo>
                      <a:pt x="20065" y="5549"/>
                    </a:lnTo>
                    <a:lnTo>
                      <a:pt x="845413" y="5549"/>
                    </a:lnTo>
                    <a:lnTo>
                      <a:pt x="843381" y="0"/>
                    </a:lnTo>
                    <a:close/>
                  </a:path>
                  <a:path w="934720" h="497205">
                    <a:moveTo>
                      <a:pt x="20065" y="5549"/>
                    </a:moveTo>
                    <a:lnTo>
                      <a:pt x="12115" y="8470"/>
                    </a:lnTo>
                    <a:lnTo>
                      <a:pt x="12115" y="16929"/>
                    </a:lnTo>
                    <a:lnTo>
                      <a:pt x="24230" y="16929"/>
                    </a:lnTo>
                    <a:lnTo>
                      <a:pt x="20065" y="5549"/>
                    </a:lnTo>
                    <a:close/>
                  </a:path>
                  <a:path w="934720" h="497205">
                    <a:moveTo>
                      <a:pt x="845413" y="5549"/>
                    </a:moveTo>
                    <a:lnTo>
                      <a:pt x="20065" y="5549"/>
                    </a:lnTo>
                    <a:lnTo>
                      <a:pt x="24230" y="16929"/>
                    </a:lnTo>
                    <a:lnTo>
                      <a:pt x="831544" y="16929"/>
                    </a:lnTo>
                    <a:lnTo>
                      <a:pt x="829513" y="11379"/>
                    </a:lnTo>
                    <a:lnTo>
                      <a:pt x="837463" y="8470"/>
                    </a:lnTo>
                    <a:lnTo>
                      <a:pt x="846482" y="8470"/>
                    </a:lnTo>
                    <a:lnTo>
                      <a:pt x="845413" y="5549"/>
                    </a:lnTo>
                    <a:close/>
                  </a:path>
                  <a:path w="934720" h="497205">
                    <a:moveTo>
                      <a:pt x="846482" y="8470"/>
                    </a:moveTo>
                    <a:lnTo>
                      <a:pt x="837463" y="8470"/>
                    </a:lnTo>
                    <a:lnTo>
                      <a:pt x="837463" y="16929"/>
                    </a:lnTo>
                    <a:lnTo>
                      <a:pt x="849578" y="16929"/>
                    </a:lnTo>
                    <a:lnTo>
                      <a:pt x="846482" y="847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12"/>
            <p:cNvSpPr txBox="1"/>
            <p:nvPr/>
          </p:nvSpPr>
          <p:spPr>
            <a:xfrm>
              <a:off x="4423548" y="1265215"/>
              <a:ext cx="567690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b="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安裝調試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  <p:sp>
          <p:nvSpPr>
            <p:cNvPr id="15" name="object 18"/>
            <p:cNvSpPr txBox="1"/>
            <p:nvPr/>
          </p:nvSpPr>
          <p:spPr>
            <a:xfrm>
              <a:off x="5256615" y="1279369"/>
              <a:ext cx="567690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b="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項⽬結束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  <p:sp>
          <p:nvSpPr>
            <p:cNvPr id="16" name="object 19"/>
            <p:cNvSpPr/>
            <p:nvPr/>
          </p:nvSpPr>
          <p:spPr>
            <a:xfrm>
              <a:off x="3408962" y="1119166"/>
              <a:ext cx="853440" cy="480059"/>
            </a:xfrm>
            <a:custGeom>
              <a:avLst/>
              <a:gdLst/>
              <a:ahLst/>
              <a:cxnLst/>
              <a:rect l="l" t="t" r="r" b="b"/>
              <a:pathLst>
                <a:path w="853439" h="480059">
                  <a:moveTo>
                    <a:pt x="765378" y="0"/>
                  </a:moveTo>
                  <a:lnTo>
                    <a:pt x="0" y="0"/>
                  </a:lnTo>
                  <a:lnTo>
                    <a:pt x="88049" y="239598"/>
                  </a:lnTo>
                  <a:lnTo>
                    <a:pt x="0" y="480060"/>
                  </a:lnTo>
                  <a:lnTo>
                    <a:pt x="765378" y="480060"/>
                  </a:lnTo>
                  <a:lnTo>
                    <a:pt x="853439" y="239598"/>
                  </a:lnTo>
                  <a:lnTo>
                    <a:pt x="765378" y="0"/>
                  </a:lnTo>
                  <a:close/>
                </a:path>
              </a:pathLst>
            </a:custGeom>
            <a:solidFill>
              <a:srgbClr val="215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/>
            <p:cNvSpPr txBox="1"/>
            <p:nvPr/>
          </p:nvSpPr>
          <p:spPr>
            <a:xfrm>
              <a:off x="3633236" y="1254281"/>
              <a:ext cx="56769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lang="zh-CN" altLang="en-US" sz="105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軟件</a:t>
              </a:r>
              <a:r>
                <a:rPr sz="1050" b="0" spc="15" dirty="0" smtClean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進</a:t>
              </a:r>
              <a:r>
                <a:rPr sz="1050" b="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⼚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  <p:sp>
          <p:nvSpPr>
            <p:cNvPr id="18" name="object 21"/>
            <p:cNvSpPr/>
            <p:nvPr/>
          </p:nvSpPr>
          <p:spPr>
            <a:xfrm>
              <a:off x="1916357" y="1124750"/>
              <a:ext cx="801370" cy="480059"/>
            </a:xfrm>
            <a:custGeom>
              <a:avLst/>
              <a:gdLst/>
              <a:ahLst/>
              <a:cxnLst/>
              <a:rect l="l" t="t" r="r" b="b"/>
              <a:pathLst>
                <a:path w="801369" h="480059">
                  <a:moveTo>
                    <a:pt x="712890" y="0"/>
                  </a:moveTo>
                  <a:lnTo>
                    <a:pt x="0" y="0"/>
                  </a:lnTo>
                  <a:lnTo>
                    <a:pt x="88052" y="239598"/>
                  </a:lnTo>
                  <a:lnTo>
                    <a:pt x="0" y="480060"/>
                  </a:lnTo>
                  <a:lnTo>
                    <a:pt x="712890" y="480060"/>
                  </a:lnTo>
                  <a:lnTo>
                    <a:pt x="800952" y="239598"/>
                  </a:lnTo>
                  <a:lnTo>
                    <a:pt x="712890" y="0"/>
                  </a:lnTo>
                  <a:close/>
                </a:path>
              </a:pathLst>
            </a:custGeom>
            <a:solidFill>
              <a:srgbClr val="215E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/>
            <p:cNvSpPr txBox="1"/>
            <p:nvPr/>
          </p:nvSpPr>
          <p:spPr>
            <a:xfrm>
              <a:off x="2095530" y="1254281"/>
              <a:ext cx="567691" cy="18796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b="0" spc="15" dirty="0">
                  <a:solidFill>
                    <a:srgbClr val="FFFFFF"/>
                  </a:solidFill>
                  <a:latin typeface="Noto Sans CJK JP Medium"/>
                  <a:cs typeface="Noto Sans CJK JP Medium"/>
                </a:rPr>
                <a:t>⽅案確⽴</a:t>
              </a:r>
              <a:endParaRPr sz="1050" dirty="0">
                <a:latin typeface="Noto Sans CJK JP Medium"/>
                <a:cs typeface="Noto Sans CJK JP 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48945" y="1856128"/>
            <a:ext cx="5737243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>
                <a:solidFill>
                  <a:srgbClr val="FFFF00"/>
                </a:solidFill>
              </a:rPr>
              <a:t>超廣應用</a:t>
            </a:r>
            <a:r>
              <a:rPr lang="zh-CN" altLang="en-US" dirty="0"/>
              <a:t>：智能檢測程序廣泛適用多</a:t>
            </a:r>
            <a:r>
              <a:rPr lang="zh-CN" altLang="en-US" dirty="0" smtClean="0"/>
              <a:t>機種</a:t>
            </a:r>
            <a:r>
              <a:rPr lang="zh-CN" altLang="en-US" dirty="0"/>
              <a:t>（檢測錯漏反</a:t>
            </a:r>
            <a:r>
              <a:rPr lang="zh-CN" altLang="en-US" dirty="0" smtClean="0"/>
              <a:t>），並可</a:t>
            </a:r>
            <a:r>
              <a:rPr lang="zh-CN" altLang="en-US" dirty="0"/>
              <a:t>同步</a:t>
            </a:r>
            <a:r>
              <a:rPr lang="en-US" altLang="zh-CN" dirty="0"/>
              <a:t>SFIS</a:t>
            </a:r>
            <a:endParaRPr lang="en-US" altLang="zh-TW" dirty="0"/>
          </a:p>
          <a:p>
            <a:r>
              <a:rPr lang="en-US" altLang="zh-CN" dirty="0" smtClean="0"/>
              <a:t>2.</a:t>
            </a:r>
            <a:r>
              <a:rPr lang="zh-CN" altLang="en-US" dirty="0" smtClean="0">
                <a:solidFill>
                  <a:srgbClr val="FFFF00"/>
                </a:solidFill>
              </a:rPr>
              <a:t>算法先進</a:t>
            </a:r>
            <a:r>
              <a:rPr lang="zh-CN" altLang="en-US" dirty="0" smtClean="0"/>
              <a:t>：運用</a:t>
            </a:r>
            <a:r>
              <a:rPr lang="en-US" altLang="zh-CN" dirty="0"/>
              <a:t>AI</a:t>
            </a:r>
            <a:r>
              <a:rPr lang="zh-CN" altLang="en-US" dirty="0"/>
              <a:t>深度學習（</a:t>
            </a:r>
            <a:r>
              <a:rPr lang="en-US" altLang="zh-CN" dirty="0"/>
              <a:t>YOLO V5</a:t>
            </a:r>
            <a:r>
              <a:rPr lang="zh-CN" altLang="en-US" dirty="0"/>
              <a:t>算法）</a:t>
            </a:r>
            <a:r>
              <a:rPr lang="zh-CN" altLang="en-US" dirty="0" smtClean="0"/>
              <a:t>進行外觀檢測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>
                <a:solidFill>
                  <a:srgbClr val="FFFF00"/>
                </a:solidFill>
              </a:rPr>
              <a:t>設置智能</a:t>
            </a:r>
            <a:r>
              <a:rPr lang="zh-CN" altLang="en-US" dirty="0" smtClean="0"/>
              <a:t>：</a:t>
            </a:r>
            <a:r>
              <a:rPr lang="en-US" altLang="zh-CN" dirty="0"/>
              <a:t> Before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手動設置</a:t>
            </a:r>
            <a:r>
              <a:rPr lang="en-US" altLang="zh-CN" dirty="0">
                <a:solidFill>
                  <a:srgbClr val="FF0000"/>
                </a:solidFill>
              </a:rPr>
              <a:t>ROI</a:t>
            </a:r>
            <a:r>
              <a:rPr lang="zh-CN" altLang="en-US" dirty="0">
                <a:solidFill>
                  <a:srgbClr val="FF0000"/>
                </a:solidFill>
              </a:rPr>
              <a:t>（檢測範圍</a:t>
            </a:r>
            <a:r>
              <a:rPr lang="zh-CN" altLang="en-US" dirty="0" smtClean="0"/>
              <a:t>）</a:t>
            </a:r>
            <a:r>
              <a:rPr lang="en-US" altLang="zh-CN" dirty="0"/>
              <a:t> After</a:t>
            </a:r>
            <a:r>
              <a:rPr lang="zh-CN" altLang="en-US" dirty="0"/>
              <a:t>：</a:t>
            </a:r>
            <a:r>
              <a:rPr lang="zh-CN" altLang="en-US" dirty="0" smtClean="0"/>
              <a:t>自動</a:t>
            </a:r>
            <a:r>
              <a:rPr lang="zh-CN" altLang="en-US" dirty="0"/>
              <a:t>設置</a:t>
            </a:r>
            <a:r>
              <a:rPr lang="en-US" altLang="zh-CN" dirty="0"/>
              <a:t> </a:t>
            </a:r>
            <a:r>
              <a:rPr lang="en-US" altLang="zh-CN" dirty="0" smtClean="0"/>
              <a:t>ROI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>
                <a:solidFill>
                  <a:srgbClr val="FFFF00"/>
                </a:solidFill>
              </a:rPr>
              <a:t>精準檢測</a:t>
            </a:r>
            <a:r>
              <a:rPr lang="zh-CN" altLang="en-US" dirty="0" smtClean="0"/>
              <a:t>：準確率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95.3%</a:t>
            </a:r>
            <a:r>
              <a:rPr lang="zh-CN" altLang="en-US" dirty="0">
                <a:solidFill>
                  <a:srgbClr val="FF0000"/>
                </a:solidFill>
              </a:rPr>
              <a:t>（僅對已改造機種）</a:t>
            </a:r>
            <a:r>
              <a:rPr lang="zh-CN" altLang="en-US" dirty="0" smtClean="0">
                <a:solidFill>
                  <a:srgbClr val="FF0000"/>
                </a:solidFill>
              </a:rPr>
              <a:t>             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After</a:t>
            </a:r>
            <a:r>
              <a:rPr lang="zh-CN" altLang="en-US" dirty="0" smtClean="0"/>
              <a:t>： 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99.9</a:t>
            </a:r>
            <a:r>
              <a:rPr lang="en-US" altLang="zh-CN" dirty="0" smtClean="0"/>
              <a:t>%</a:t>
            </a:r>
            <a:endParaRPr lang="en-US" altLang="zh-CN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05" y="2075112"/>
            <a:ext cx="5478267" cy="3004125"/>
          </a:xfrm>
          <a:prstGeom prst="rect">
            <a:avLst/>
          </a:prstGeom>
        </p:spPr>
      </p:pic>
      <p:grpSp>
        <p:nvGrpSpPr>
          <p:cNvPr id="35" name="object 67"/>
          <p:cNvGrpSpPr/>
          <p:nvPr/>
        </p:nvGrpSpPr>
        <p:grpSpPr>
          <a:xfrm>
            <a:off x="6342623" y="591592"/>
            <a:ext cx="1847455" cy="516125"/>
            <a:chOff x="9922179" y="5184660"/>
            <a:chExt cx="1550035" cy="323850"/>
          </a:xfrm>
        </p:grpSpPr>
        <p:sp>
          <p:nvSpPr>
            <p:cNvPr id="36" name="object 68"/>
            <p:cNvSpPr/>
            <p:nvPr/>
          </p:nvSpPr>
          <p:spPr>
            <a:xfrm>
              <a:off x="9947578" y="5210062"/>
              <a:ext cx="1498600" cy="273050"/>
            </a:xfrm>
            <a:custGeom>
              <a:avLst/>
              <a:gdLst/>
              <a:ahLst/>
              <a:cxnLst/>
              <a:rect l="l" t="t" r="r" b="b"/>
              <a:pathLst>
                <a:path w="1498600" h="273050">
                  <a:moveTo>
                    <a:pt x="1498600" y="0"/>
                  </a:moveTo>
                  <a:lnTo>
                    <a:pt x="0" y="0"/>
                  </a:lnTo>
                  <a:lnTo>
                    <a:pt x="0" y="272627"/>
                  </a:lnTo>
                  <a:lnTo>
                    <a:pt x="1498600" y="272627"/>
                  </a:lnTo>
                  <a:lnTo>
                    <a:pt x="1498600" y="0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  <p:sp>
          <p:nvSpPr>
            <p:cNvPr id="37" name="object 69"/>
            <p:cNvSpPr/>
            <p:nvPr/>
          </p:nvSpPr>
          <p:spPr>
            <a:xfrm>
              <a:off x="9922179" y="5184660"/>
              <a:ext cx="1550035" cy="323850"/>
            </a:xfrm>
            <a:custGeom>
              <a:avLst/>
              <a:gdLst/>
              <a:ahLst/>
              <a:cxnLst/>
              <a:rect l="l" t="t" r="r" b="b"/>
              <a:pathLst>
                <a:path w="1550034" h="323850">
                  <a:moveTo>
                    <a:pt x="1524190" y="0"/>
                  </a:moveTo>
                  <a:lnTo>
                    <a:pt x="25400" y="0"/>
                  </a:lnTo>
                  <a:lnTo>
                    <a:pt x="15516" y="1997"/>
                  </a:lnTo>
                  <a:lnTo>
                    <a:pt x="7442" y="7442"/>
                  </a:lnTo>
                  <a:lnTo>
                    <a:pt x="1997" y="15516"/>
                  </a:lnTo>
                  <a:lnTo>
                    <a:pt x="0" y="25400"/>
                  </a:lnTo>
                  <a:lnTo>
                    <a:pt x="0" y="298297"/>
                  </a:lnTo>
                  <a:lnTo>
                    <a:pt x="1997" y="308181"/>
                  </a:lnTo>
                  <a:lnTo>
                    <a:pt x="7442" y="316255"/>
                  </a:lnTo>
                  <a:lnTo>
                    <a:pt x="15516" y="321700"/>
                  </a:lnTo>
                  <a:lnTo>
                    <a:pt x="25400" y="323697"/>
                  </a:lnTo>
                  <a:lnTo>
                    <a:pt x="1524190" y="323697"/>
                  </a:lnTo>
                  <a:lnTo>
                    <a:pt x="1534074" y="321700"/>
                  </a:lnTo>
                  <a:lnTo>
                    <a:pt x="1542148" y="316255"/>
                  </a:lnTo>
                  <a:lnTo>
                    <a:pt x="1547593" y="308181"/>
                  </a:lnTo>
                  <a:lnTo>
                    <a:pt x="1549590" y="298297"/>
                  </a:lnTo>
                  <a:lnTo>
                    <a:pt x="25400" y="298297"/>
                  </a:lnTo>
                  <a:lnTo>
                    <a:pt x="25400" y="272897"/>
                  </a:lnTo>
                  <a:lnTo>
                    <a:pt x="50800" y="272897"/>
                  </a:lnTo>
                  <a:lnTo>
                    <a:pt x="50800" y="50800"/>
                  </a:lnTo>
                  <a:lnTo>
                    <a:pt x="25400" y="50800"/>
                  </a:lnTo>
                  <a:lnTo>
                    <a:pt x="25400" y="25400"/>
                  </a:lnTo>
                  <a:lnTo>
                    <a:pt x="1549590" y="25400"/>
                  </a:lnTo>
                  <a:lnTo>
                    <a:pt x="1547593" y="15516"/>
                  </a:lnTo>
                  <a:lnTo>
                    <a:pt x="1542148" y="7442"/>
                  </a:lnTo>
                  <a:lnTo>
                    <a:pt x="1534074" y="1997"/>
                  </a:lnTo>
                  <a:lnTo>
                    <a:pt x="1524190" y="0"/>
                  </a:lnTo>
                  <a:close/>
                </a:path>
                <a:path w="1550034" h="323850">
                  <a:moveTo>
                    <a:pt x="50800" y="272897"/>
                  </a:moveTo>
                  <a:lnTo>
                    <a:pt x="25400" y="272897"/>
                  </a:lnTo>
                  <a:lnTo>
                    <a:pt x="25400" y="298297"/>
                  </a:lnTo>
                  <a:lnTo>
                    <a:pt x="50800" y="298297"/>
                  </a:lnTo>
                  <a:lnTo>
                    <a:pt x="50800" y="272897"/>
                  </a:lnTo>
                  <a:close/>
                </a:path>
                <a:path w="1550034" h="323850">
                  <a:moveTo>
                    <a:pt x="1498790" y="272897"/>
                  </a:moveTo>
                  <a:lnTo>
                    <a:pt x="50800" y="272897"/>
                  </a:lnTo>
                  <a:lnTo>
                    <a:pt x="50800" y="298297"/>
                  </a:lnTo>
                  <a:lnTo>
                    <a:pt x="1498790" y="298297"/>
                  </a:lnTo>
                  <a:lnTo>
                    <a:pt x="1498790" y="272897"/>
                  </a:lnTo>
                  <a:close/>
                </a:path>
                <a:path w="1550034" h="323850">
                  <a:moveTo>
                    <a:pt x="1498790" y="25400"/>
                  </a:moveTo>
                  <a:lnTo>
                    <a:pt x="1498790" y="298297"/>
                  </a:lnTo>
                  <a:lnTo>
                    <a:pt x="1524190" y="298297"/>
                  </a:lnTo>
                  <a:lnTo>
                    <a:pt x="1524190" y="272897"/>
                  </a:lnTo>
                  <a:lnTo>
                    <a:pt x="1549590" y="272897"/>
                  </a:lnTo>
                  <a:lnTo>
                    <a:pt x="1549590" y="50800"/>
                  </a:lnTo>
                  <a:lnTo>
                    <a:pt x="1524190" y="50800"/>
                  </a:lnTo>
                  <a:lnTo>
                    <a:pt x="1514301" y="48804"/>
                  </a:lnTo>
                  <a:lnTo>
                    <a:pt x="1506227" y="43362"/>
                  </a:lnTo>
                  <a:lnTo>
                    <a:pt x="1500785" y="35289"/>
                  </a:lnTo>
                  <a:lnTo>
                    <a:pt x="1498790" y="25400"/>
                  </a:lnTo>
                  <a:close/>
                </a:path>
                <a:path w="1550034" h="323850">
                  <a:moveTo>
                    <a:pt x="1549590" y="272897"/>
                  </a:moveTo>
                  <a:lnTo>
                    <a:pt x="1524190" y="272897"/>
                  </a:lnTo>
                  <a:lnTo>
                    <a:pt x="1524190" y="298297"/>
                  </a:lnTo>
                  <a:lnTo>
                    <a:pt x="1549590" y="298297"/>
                  </a:lnTo>
                  <a:lnTo>
                    <a:pt x="1549590" y="272897"/>
                  </a:lnTo>
                  <a:close/>
                </a:path>
                <a:path w="1550034" h="323850">
                  <a:moveTo>
                    <a:pt x="50800" y="25400"/>
                  </a:moveTo>
                  <a:lnTo>
                    <a:pt x="25400" y="25400"/>
                  </a:lnTo>
                  <a:lnTo>
                    <a:pt x="25400" y="50800"/>
                  </a:lnTo>
                  <a:lnTo>
                    <a:pt x="50800" y="50800"/>
                  </a:lnTo>
                  <a:lnTo>
                    <a:pt x="50800" y="25400"/>
                  </a:lnTo>
                  <a:close/>
                </a:path>
                <a:path w="1550034" h="323850">
                  <a:moveTo>
                    <a:pt x="1498790" y="25400"/>
                  </a:moveTo>
                  <a:lnTo>
                    <a:pt x="50800" y="25400"/>
                  </a:lnTo>
                  <a:lnTo>
                    <a:pt x="50800" y="50800"/>
                  </a:lnTo>
                  <a:lnTo>
                    <a:pt x="1498790" y="50800"/>
                  </a:lnTo>
                  <a:lnTo>
                    <a:pt x="1498790" y="25400"/>
                  </a:lnTo>
                  <a:close/>
                </a:path>
                <a:path w="1550034" h="323850">
                  <a:moveTo>
                    <a:pt x="1524190" y="25400"/>
                  </a:moveTo>
                  <a:lnTo>
                    <a:pt x="1498790" y="25400"/>
                  </a:lnTo>
                  <a:lnTo>
                    <a:pt x="1500785" y="35289"/>
                  </a:lnTo>
                  <a:lnTo>
                    <a:pt x="1506227" y="43362"/>
                  </a:lnTo>
                  <a:lnTo>
                    <a:pt x="1514301" y="48804"/>
                  </a:lnTo>
                  <a:lnTo>
                    <a:pt x="1524190" y="50800"/>
                  </a:lnTo>
                  <a:lnTo>
                    <a:pt x="1524190" y="25400"/>
                  </a:lnTo>
                  <a:close/>
                </a:path>
                <a:path w="1550034" h="323850">
                  <a:moveTo>
                    <a:pt x="1549590" y="25400"/>
                  </a:moveTo>
                  <a:lnTo>
                    <a:pt x="1524190" y="25400"/>
                  </a:lnTo>
                  <a:lnTo>
                    <a:pt x="1524190" y="50800"/>
                  </a:lnTo>
                  <a:lnTo>
                    <a:pt x="1534074" y="48804"/>
                  </a:lnTo>
                  <a:lnTo>
                    <a:pt x="1542148" y="43362"/>
                  </a:lnTo>
                  <a:lnTo>
                    <a:pt x="1547593" y="35289"/>
                  </a:lnTo>
                  <a:lnTo>
                    <a:pt x="1549590" y="25400"/>
                  </a:lnTo>
                  <a:close/>
                </a:path>
                <a:path w="1550034" h="323850">
                  <a:moveTo>
                    <a:pt x="1549590" y="25400"/>
                  </a:moveTo>
                  <a:lnTo>
                    <a:pt x="1547593" y="35289"/>
                  </a:lnTo>
                  <a:lnTo>
                    <a:pt x="1542148" y="43362"/>
                  </a:lnTo>
                  <a:lnTo>
                    <a:pt x="1534074" y="48804"/>
                  </a:lnTo>
                  <a:lnTo>
                    <a:pt x="1524190" y="50800"/>
                  </a:lnTo>
                  <a:lnTo>
                    <a:pt x="1549590" y="50800"/>
                  </a:lnTo>
                  <a:lnTo>
                    <a:pt x="1549590" y="25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+mn-ea"/>
              </a:endParaRPr>
            </a:p>
          </p:txBody>
        </p:sp>
      </p:grpSp>
      <p:sp>
        <p:nvSpPr>
          <p:cNvPr id="38" name="object 70"/>
          <p:cNvSpPr txBox="1"/>
          <p:nvPr/>
        </p:nvSpPr>
        <p:spPr>
          <a:xfrm>
            <a:off x="6536651" y="726251"/>
            <a:ext cx="1498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spc="-5" dirty="0" smtClean="0">
                <a:solidFill>
                  <a:srgbClr val="FFFFFF"/>
                </a:solidFill>
                <a:latin typeface="+mn-ea"/>
                <a:cs typeface="Times New Roman"/>
              </a:rPr>
              <a:t>軟件界面</a:t>
            </a:r>
            <a:endParaRPr sz="1400" b="1" dirty="0">
              <a:latin typeface="+mn-ea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0154" y="5015514"/>
            <a:ext cx="2949148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投資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: 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0.43 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萬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RMB</a:t>
            </a:r>
          </a:p>
          <a:p>
            <a:pPr marL="12700">
              <a:spcBef>
                <a:spcPts val="10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年收益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：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7.6 </a:t>
            </a:r>
            <a:r>
              <a:rPr lang="zh-CN" altLang="en-US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萬</a:t>
            </a:r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RMB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ROI: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約</a:t>
            </a:r>
            <a:r>
              <a:rPr lang="en-US" altLang="zh-CN" sz="20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個月</a:t>
            </a:r>
            <a:endParaRPr lang="en-US" altLang="zh-CN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33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object 33"/>
          <p:cNvGrpSpPr/>
          <p:nvPr/>
        </p:nvGrpSpPr>
        <p:grpSpPr>
          <a:xfrm>
            <a:off x="3834509" y="2029761"/>
            <a:ext cx="1728470" cy="1728470"/>
            <a:chOff x="895366" y="1434998"/>
            <a:chExt cx="1728470" cy="1728470"/>
          </a:xfrm>
        </p:grpSpPr>
        <p:sp>
          <p:nvSpPr>
            <p:cNvPr id="34" name="object 34"/>
            <p:cNvSpPr/>
            <p:nvPr/>
          </p:nvSpPr>
          <p:spPr>
            <a:xfrm>
              <a:off x="895366" y="1434998"/>
              <a:ext cx="1728000" cy="172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075366" y="1614995"/>
              <a:ext cx="1368425" cy="1368425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4002" y="0"/>
                  </a:moveTo>
                  <a:lnTo>
                    <a:pt x="635154" y="1717"/>
                  </a:lnTo>
                  <a:lnTo>
                    <a:pt x="587233" y="6792"/>
                  </a:lnTo>
                  <a:lnTo>
                    <a:pt x="540354" y="15109"/>
                  </a:lnTo>
                  <a:lnTo>
                    <a:pt x="494634" y="26552"/>
                  </a:lnTo>
                  <a:lnTo>
                    <a:pt x="450188" y="41006"/>
                  </a:lnTo>
                  <a:lnTo>
                    <a:pt x="407131" y="58355"/>
                  </a:lnTo>
                  <a:lnTo>
                    <a:pt x="365581" y="78484"/>
                  </a:lnTo>
                  <a:lnTo>
                    <a:pt x="325652" y="101275"/>
                  </a:lnTo>
                  <a:lnTo>
                    <a:pt x="287460" y="126615"/>
                  </a:lnTo>
                  <a:lnTo>
                    <a:pt x="251121" y="154387"/>
                  </a:lnTo>
                  <a:lnTo>
                    <a:pt x="216751" y="184475"/>
                  </a:lnTo>
                  <a:lnTo>
                    <a:pt x="184465" y="216764"/>
                  </a:lnTo>
                  <a:lnTo>
                    <a:pt x="154380" y="251138"/>
                  </a:lnTo>
                  <a:lnTo>
                    <a:pt x="126610" y="287482"/>
                  </a:lnTo>
                  <a:lnTo>
                    <a:pt x="101272" y="325679"/>
                  </a:lnTo>
                  <a:lnTo>
                    <a:pt x="78482" y="365615"/>
                  </a:lnTo>
                  <a:lnTo>
                    <a:pt x="58354" y="407172"/>
                  </a:lnTo>
                  <a:lnTo>
                    <a:pt x="41006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6" y="917867"/>
                  </a:lnTo>
                  <a:lnTo>
                    <a:pt x="58354" y="960914"/>
                  </a:lnTo>
                  <a:lnTo>
                    <a:pt x="78482" y="1002457"/>
                  </a:lnTo>
                  <a:lnTo>
                    <a:pt x="101272" y="1042380"/>
                  </a:lnTo>
                  <a:lnTo>
                    <a:pt x="126610" y="1080566"/>
                  </a:lnTo>
                  <a:lnTo>
                    <a:pt x="154380" y="1116900"/>
                  </a:lnTo>
                  <a:lnTo>
                    <a:pt x="184465" y="1151267"/>
                  </a:lnTo>
                  <a:lnTo>
                    <a:pt x="216751" y="1183549"/>
                  </a:lnTo>
                  <a:lnTo>
                    <a:pt x="251121" y="1213632"/>
                  </a:lnTo>
                  <a:lnTo>
                    <a:pt x="287460" y="1241399"/>
                  </a:lnTo>
                  <a:lnTo>
                    <a:pt x="325652" y="1266736"/>
                  </a:lnTo>
                  <a:lnTo>
                    <a:pt x="365581" y="1289525"/>
                  </a:lnTo>
                  <a:lnTo>
                    <a:pt x="407131" y="1309651"/>
                  </a:lnTo>
                  <a:lnTo>
                    <a:pt x="450188" y="1326999"/>
                  </a:lnTo>
                  <a:lnTo>
                    <a:pt x="494634" y="1341453"/>
                  </a:lnTo>
                  <a:lnTo>
                    <a:pt x="540354" y="1352896"/>
                  </a:lnTo>
                  <a:lnTo>
                    <a:pt x="587233" y="1361213"/>
                  </a:lnTo>
                  <a:lnTo>
                    <a:pt x="635154" y="1366288"/>
                  </a:lnTo>
                  <a:lnTo>
                    <a:pt x="684002" y="1368005"/>
                  </a:lnTo>
                  <a:lnTo>
                    <a:pt x="732851" y="1366288"/>
                  </a:lnTo>
                  <a:lnTo>
                    <a:pt x="780772" y="1361213"/>
                  </a:lnTo>
                  <a:lnTo>
                    <a:pt x="827651" y="1352896"/>
                  </a:lnTo>
                  <a:lnTo>
                    <a:pt x="873371" y="1341452"/>
                  </a:lnTo>
                  <a:lnTo>
                    <a:pt x="917817" y="1326998"/>
                  </a:lnTo>
                  <a:lnTo>
                    <a:pt x="960872" y="1309649"/>
                  </a:lnTo>
                  <a:lnTo>
                    <a:pt x="1002422" y="1289522"/>
                  </a:lnTo>
                  <a:lnTo>
                    <a:pt x="1042351" y="1266731"/>
                  </a:lnTo>
                  <a:lnTo>
                    <a:pt x="1080543" y="1241393"/>
                  </a:lnTo>
                  <a:lnTo>
                    <a:pt x="1116881" y="1213623"/>
                  </a:lnTo>
                  <a:lnTo>
                    <a:pt x="1151251" y="1183537"/>
                  </a:lnTo>
                  <a:lnTo>
                    <a:pt x="1183536" y="1151250"/>
                  </a:lnTo>
                  <a:lnTo>
                    <a:pt x="1213621" y="1116880"/>
                  </a:lnTo>
                  <a:lnTo>
                    <a:pt x="1241391" y="1080541"/>
                  </a:lnTo>
                  <a:lnTo>
                    <a:pt x="1266728" y="1042348"/>
                  </a:lnTo>
                  <a:lnTo>
                    <a:pt x="1289518" y="1002419"/>
                  </a:lnTo>
                  <a:lnTo>
                    <a:pt x="1309645" y="960868"/>
                  </a:lnTo>
                  <a:lnTo>
                    <a:pt x="1326993" y="917812"/>
                  </a:lnTo>
                  <a:lnTo>
                    <a:pt x="1341447" y="873365"/>
                  </a:lnTo>
                  <a:lnTo>
                    <a:pt x="1352890" y="827645"/>
                  </a:lnTo>
                  <a:lnTo>
                    <a:pt x="1361207" y="780766"/>
                  </a:lnTo>
                  <a:lnTo>
                    <a:pt x="1366282" y="732844"/>
                  </a:lnTo>
                  <a:lnTo>
                    <a:pt x="1367999" y="683996"/>
                  </a:lnTo>
                  <a:lnTo>
                    <a:pt x="1366282" y="635148"/>
                  </a:lnTo>
                  <a:lnTo>
                    <a:pt x="1361207" y="587226"/>
                  </a:lnTo>
                  <a:lnTo>
                    <a:pt x="1352890" y="540348"/>
                  </a:lnTo>
                  <a:lnTo>
                    <a:pt x="1341447" y="494628"/>
                  </a:lnTo>
                  <a:lnTo>
                    <a:pt x="1326993" y="450182"/>
                  </a:lnTo>
                  <a:lnTo>
                    <a:pt x="1309645" y="407126"/>
                  </a:lnTo>
                  <a:lnTo>
                    <a:pt x="1289518" y="365576"/>
                  </a:lnTo>
                  <a:lnTo>
                    <a:pt x="1266728" y="325647"/>
                  </a:lnTo>
                  <a:lnTo>
                    <a:pt x="1241391" y="287456"/>
                  </a:lnTo>
                  <a:lnTo>
                    <a:pt x="1213621" y="251117"/>
                  </a:lnTo>
                  <a:lnTo>
                    <a:pt x="1183536" y="216748"/>
                  </a:lnTo>
                  <a:lnTo>
                    <a:pt x="1151251" y="184462"/>
                  </a:lnTo>
                  <a:lnTo>
                    <a:pt x="1116881" y="154377"/>
                  </a:lnTo>
                  <a:lnTo>
                    <a:pt x="1080543" y="126608"/>
                  </a:lnTo>
                  <a:lnTo>
                    <a:pt x="1042351" y="101270"/>
                  </a:lnTo>
                  <a:lnTo>
                    <a:pt x="1002422" y="78480"/>
                  </a:lnTo>
                  <a:lnTo>
                    <a:pt x="960872" y="58353"/>
                  </a:lnTo>
                  <a:lnTo>
                    <a:pt x="917817" y="41005"/>
                  </a:lnTo>
                  <a:lnTo>
                    <a:pt x="873371" y="26552"/>
                  </a:lnTo>
                  <a:lnTo>
                    <a:pt x="827651" y="15109"/>
                  </a:lnTo>
                  <a:lnTo>
                    <a:pt x="780772" y="6792"/>
                  </a:lnTo>
                  <a:lnTo>
                    <a:pt x="732851" y="1717"/>
                  </a:lnTo>
                  <a:lnTo>
                    <a:pt x="68400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713595" y="2029761"/>
            <a:ext cx="1728470" cy="1728470"/>
            <a:chOff x="3774452" y="1434998"/>
            <a:chExt cx="1728470" cy="1728470"/>
          </a:xfrm>
        </p:grpSpPr>
        <p:sp>
          <p:nvSpPr>
            <p:cNvPr id="39" name="object 39"/>
            <p:cNvSpPr/>
            <p:nvPr/>
          </p:nvSpPr>
          <p:spPr>
            <a:xfrm>
              <a:off x="3774452" y="1434998"/>
              <a:ext cx="1728000" cy="172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954462" y="1614995"/>
              <a:ext cx="1368425" cy="1368425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3996" y="0"/>
                  </a:moveTo>
                  <a:lnTo>
                    <a:pt x="635148" y="1717"/>
                  </a:lnTo>
                  <a:lnTo>
                    <a:pt x="587226" y="6792"/>
                  </a:lnTo>
                  <a:lnTo>
                    <a:pt x="540348" y="15109"/>
                  </a:lnTo>
                  <a:lnTo>
                    <a:pt x="494628" y="26552"/>
                  </a:lnTo>
                  <a:lnTo>
                    <a:pt x="450182" y="41006"/>
                  </a:lnTo>
                  <a:lnTo>
                    <a:pt x="407126" y="58355"/>
                  </a:lnTo>
                  <a:lnTo>
                    <a:pt x="365576" y="78484"/>
                  </a:lnTo>
                  <a:lnTo>
                    <a:pt x="325647" y="101275"/>
                  </a:lnTo>
                  <a:lnTo>
                    <a:pt x="287456" y="126615"/>
                  </a:lnTo>
                  <a:lnTo>
                    <a:pt x="251117" y="154387"/>
                  </a:lnTo>
                  <a:lnTo>
                    <a:pt x="216748" y="184475"/>
                  </a:lnTo>
                  <a:lnTo>
                    <a:pt x="184462" y="216764"/>
                  </a:lnTo>
                  <a:lnTo>
                    <a:pt x="154377" y="251138"/>
                  </a:lnTo>
                  <a:lnTo>
                    <a:pt x="126608" y="287482"/>
                  </a:lnTo>
                  <a:lnTo>
                    <a:pt x="101270" y="325679"/>
                  </a:lnTo>
                  <a:lnTo>
                    <a:pt x="78480" y="365615"/>
                  </a:lnTo>
                  <a:lnTo>
                    <a:pt x="58353" y="407172"/>
                  </a:lnTo>
                  <a:lnTo>
                    <a:pt x="41005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5" y="917867"/>
                  </a:lnTo>
                  <a:lnTo>
                    <a:pt x="58353" y="960914"/>
                  </a:lnTo>
                  <a:lnTo>
                    <a:pt x="78480" y="1002457"/>
                  </a:lnTo>
                  <a:lnTo>
                    <a:pt x="101270" y="1042380"/>
                  </a:lnTo>
                  <a:lnTo>
                    <a:pt x="126608" y="1080566"/>
                  </a:lnTo>
                  <a:lnTo>
                    <a:pt x="154377" y="1116900"/>
                  </a:lnTo>
                  <a:lnTo>
                    <a:pt x="184462" y="1151267"/>
                  </a:lnTo>
                  <a:lnTo>
                    <a:pt x="216748" y="1183549"/>
                  </a:lnTo>
                  <a:lnTo>
                    <a:pt x="251117" y="1213632"/>
                  </a:lnTo>
                  <a:lnTo>
                    <a:pt x="287456" y="1241399"/>
                  </a:lnTo>
                  <a:lnTo>
                    <a:pt x="325647" y="1266736"/>
                  </a:lnTo>
                  <a:lnTo>
                    <a:pt x="365576" y="1289525"/>
                  </a:lnTo>
                  <a:lnTo>
                    <a:pt x="407126" y="1309651"/>
                  </a:lnTo>
                  <a:lnTo>
                    <a:pt x="450182" y="1326999"/>
                  </a:lnTo>
                  <a:lnTo>
                    <a:pt x="494628" y="1341453"/>
                  </a:lnTo>
                  <a:lnTo>
                    <a:pt x="540348" y="1352896"/>
                  </a:lnTo>
                  <a:lnTo>
                    <a:pt x="587226" y="1361213"/>
                  </a:lnTo>
                  <a:lnTo>
                    <a:pt x="635148" y="1366288"/>
                  </a:lnTo>
                  <a:lnTo>
                    <a:pt x="683996" y="1368005"/>
                  </a:lnTo>
                  <a:lnTo>
                    <a:pt x="732844" y="1366288"/>
                  </a:lnTo>
                  <a:lnTo>
                    <a:pt x="780766" y="1361213"/>
                  </a:lnTo>
                  <a:lnTo>
                    <a:pt x="827644" y="1352896"/>
                  </a:lnTo>
                  <a:lnTo>
                    <a:pt x="873364" y="1341452"/>
                  </a:lnTo>
                  <a:lnTo>
                    <a:pt x="917810" y="1326998"/>
                  </a:lnTo>
                  <a:lnTo>
                    <a:pt x="960866" y="1309649"/>
                  </a:lnTo>
                  <a:lnTo>
                    <a:pt x="1002416" y="1289522"/>
                  </a:lnTo>
                  <a:lnTo>
                    <a:pt x="1042345" y="1266731"/>
                  </a:lnTo>
                  <a:lnTo>
                    <a:pt x="1080536" y="1241393"/>
                  </a:lnTo>
                  <a:lnTo>
                    <a:pt x="1116875" y="1213623"/>
                  </a:lnTo>
                  <a:lnTo>
                    <a:pt x="1151245" y="1183537"/>
                  </a:lnTo>
                  <a:lnTo>
                    <a:pt x="1183530" y="1151250"/>
                  </a:lnTo>
                  <a:lnTo>
                    <a:pt x="1213615" y="1116880"/>
                  </a:lnTo>
                  <a:lnTo>
                    <a:pt x="1241384" y="1080541"/>
                  </a:lnTo>
                  <a:lnTo>
                    <a:pt x="1266722" y="1042348"/>
                  </a:lnTo>
                  <a:lnTo>
                    <a:pt x="1289512" y="1002419"/>
                  </a:lnTo>
                  <a:lnTo>
                    <a:pt x="1309639" y="960868"/>
                  </a:lnTo>
                  <a:lnTo>
                    <a:pt x="1326987" y="917812"/>
                  </a:lnTo>
                  <a:lnTo>
                    <a:pt x="1341440" y="873365"/>
                  </a:lnTo>
                  <a:lnTo>
                    <a:pt x="1352883" y="827645"/>
                  </a:lnTo>
                  <a:lnTo>
                    <a:pt x="1361200" y="780766"/>
                  </a:lnTo>
                  <a:lnTo>
                    <a:pt x="1366275" y="732844"/>
                  </a:lnTo>
                  <a:lnTo>
                    <a:pt x="1367993" y="683996"/>
                  </a:lnTo>
                  <a:lnTo>
                    <a:pt x="1366275" y="635148"/>
                  </a:lnTo>
                  <a:lnTo>
                    <a:pt x="1361200" y="587226"/>
                  </a:lnTo>
                  <a:lnTo>
                    <a:pt x="1352883" y="540348"/>
                  </a:lnTo>
                  <a:lnTo>
                    <a:pt x="1341440" y="494628"/>
                  </a:lnTo>
                  <a:lnTo>
                    <a:pt x="1326987" y="450182"/>
                  </a:lnTo>
                  <a:lnTo>
                    <a:pt x="1309639" y="407126"/>
                  </a:lnTo>
                  <a:lnTo>
                    <a:pt x="1289512" y="365576"/>
                  </a:lnTo>
                  <a:lnTo>
                    <a:pt x="1266722" y="325647"/>
                  </a:lnTo>
                  <a:lnTo>
                    <a:pt x="1241384" y="287456"/>
                  </a:lnTo>
                  <a:lnTo>
                    <a:pt x="1213615" y="251117"/>
                  </a:lnTo>
                  <a:lnTo>
                    <a:pt x="1183530" y="216748"/>
                  </a:lnTo>
                  <a:lnTo>
                    <a:pt x="1151245" y="184462"/>
                  </a:lnTo>
                  <a:lnTo>
                    <a:pt x="1116875" y="154377"/>
                  </a:lnTo>
                  <a:lnTo>
                    <a:pt x="1080536" y="126608"/>
                  </a:lnTo>
                  <a:lnTo>
                    <a:pt x="1042345" y="101270"/>
                  </a:lnTo>
                  <a:lnTo>
                    <a:pt x="1002416" y="78480"/>
                  </a:lnTo>
                  <a:lnTo>
                    <a:pt x="960866" y="58353"/>
                  </a:lnTo>
                  <a:lnTo>
                    <a:pt x="917810" y="41005"/>
                  </a:lnTo>
                  <a:lnTo>
                    <a:pt x="873364" y="26552"/>
                  </a:lnTo>
                  <a:lnTo>
                    <a:pt x="827644" y="15109"/>
                  </a:lnTo>
                  <a:lnTo>
                    <a:pt x="780766" y="6792"/>
                  </a:lnTo>
                  <a:lnTo>
                    <a:pt x="732844" y="1717"/>
                  </a:lnTo>
                  <a:lnTo>
                    <a:pt x="6839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329676" y="3158758"/>
            <a:ext cx="847716" cy="27122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altLang="zh-CN" sz="2500" spc="22" baseline="150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26</a:t>
            </a:r>
            <a:r>
              <a:rPr sz="2500" spc="22" baseline="150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項</a:t>
            </a:r>
            <a:r>
              <a:rPr lang="en-US" altLang="zh-CN" sz="2500" spc="22" baseline="150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+</a:t>
            </a:r>
            <a:endParaRPr sz="2500" baseline="1501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93668" y="2332093"/>
            <a:ext cx="883724" cy="815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592681" y="2058033"/>
            <a:ext cx="1728470" cy="1728470"/>
            <a:chOff x="9532645" y="1434998"/>
            <a:chExt cx="1728470" cy="1728470"/>
          </a:xfrm>
        </p:grpSpPr>
        <p:sp>
          <p:nvSpPr>
            <p:cNvPr id="44" name="object 44"/>
            <p:cNvSpPr/>
            <p:nvPr/>
          </p:nvSpPr>
          <p:spPr>
            <a:xfrm>
              <a:off x="9532645" y="1434998"/>
              <a:ext cx="1728000" cy="172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9712642" y="1614995"/>
              <a:ext cx="1368425" cy="1368425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3996" y="0"/>
                  </a:moveTo>
                  <a:lnTo>
                    <a:pt x="635148" y="1717"/>
                  </a:lnTo>
                  <a:lnTo>
                    <a:pt x="587226" y="6792"/>
                  </a:lnTo>
                  <a:lnTo>
                    <a:pt x="540348" y="15109"/>
                  </a:lnTo>
                  <a:lnTo>
                    <a:pt x="494628" y="26552"/>
                  </a:lnTo>
                  <a:lnTo>
                    <a:pt x="450182" y="41006"/>
                  </a:lnTo>
                  <a:lnTo>
                    <a:pt x="407126" y="58355"/>
                  </a:lnTo>
                  <a:lnTo>
                    <a:pt x="365576" y="78484"/>
                  </a:lnTo>
                  <a:lnTo>
                    <a:pt x="325647" y="101275"/>
                  </a:lnTo>
                  <a:lnTo>
                    <a:pt x="287456" y="126615"/>
                  </a:lnTo>
                  <a:lnTo>
                    <a:pt x="251117" y="154387"/>
                  </a:lnTo>
                  <a:lnTo>
                    <a:pt x="216748" y="184475"/>
                  </a:lnTo>
                  <a:lnTo>
                    <a:pt x="184462" y="216764"/>
                  </a:lnTo>
                  <a:lnTo>
                    <a:pt x="154377" y="251138"/>
                  </a:lnTo>
                  <a:lnTo>
                    <a:pt x="126608" y="287482"/>
                  </a:lnTo>
                  <a:lnTo>
                    <a:pt x="101270" y="325679"/>
                  </a:lnTo>
                  <a:lnTo>
                    <a:pt x="78480" y="365615"/>
                  </a:lnTo>
                  <a:lnTo>
                    <a:pt x="58353" y="407172"/>
                  </a:lnTo>
                  <a:lnTo>
                    <a:pt x="41005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5" y="917867"/>
                  </a:lnTo>
                  <a:lnTo>
                    <a:pt x="58353" y="960914"/>
                  </a:lnTo>
                  <a:lnTo>
                    <a:pt x="78480" y="1002457"/>
                  </a:lnTo>
                  <a:lnTo>
                    <a:pt x="101270" y="1042380"/>
                  </a:lnTo>
                  <a:lnTo>
                    <a:pt x="126608" y="1080566"/>
                  </a:lnTo>
                  <a:lnTo>
                    <a:pt x="154377" y="1116900"/>
                  </a:lnTo>
                  <a:lnTo>
                    <a:pt x="184462" y="1151267"/>
                  </a:lnTo>
                  <a:lnTo>
                    <a:pt x="216748" y="1183549"/>
                  </a:lnTo>
                  <a:lnTo>
                    <a:pt x="251117" y="1213632"/>
                  </a:lnTo>
                  <a:lnTo>
                    <a:pt x="287456" y="1241399"/>
                  </a:lnTo>
                  <a:lnTo>
                    <a:pt x="325647" y="1266736"/>
                  </a:lnTo>
                  <a:lnTo>
                    <a:pt x="365576" y="1289525"/>
                  </a:lnTo>
                  <a:lnTo>
                    <a:pt x="407126" y="1309651"/>
                  </a:lnTo>
                  <a:lnTo>
                    <a:pt x="450182" y="1326999"/>
                  </a:lnTo>
                  <a:lnTo>
                    <a:pt x="494628" y="1341453"/>
                  </a:lnTo>
                  <a:lnTo>
                    <a:pt x="540348" y="1352896"/>
                  </a:lnTo>
                  <a:lnTo>
                    <a:pt x="587226" y="1361213"/>
                  </a:lnTo>
                  <a:lnTo>
                    <a:pt x="635148" y="1366288"/>
                  </a:lnTo>
                  <a:lnTo>
                    <a:pt x="683996" y="1368005"/>
                  </a:lnTo>
                  <a:lnTo>
                    <a:pt x="732846" y="1366288"/>
                  </a:lnTo>
                  <a:lnTo>
                    <a:pt x="780769" y="1361213"/>
                  </a:lnTo>
                  <a:lnTo>
                    <a:pt x="827649" y="1352896"/>
                  </a:lnTo>
                  <a:lnTo>
                    <a:pt x="873370" y="1341452"/>
                  </a:lnTo>
                  <a:lnTo>
                    <a:pt x="917817" y="1326998"/>
                  </a:lnTo>
                  <a:lnTo>
                    <a:pt x="960874" y="1309649"/>
                  </a:lnTo>
                  <a:lnTo>
                    <a:pt x="1002425" y="1289522"/>
                  </a:lnTo>
                  <a:lnTo>
                    <a:pt x="1042354" y="1266731"/>
                  </a:lnTo>
                  <a:lnTo>
                    <a:pt x="1080546" y="1241393"/>
                  </a:lnTo>
                  <a:lnTo>
                    <a:pt x="1116885" y="1213623"/>
                  </a:lnTo>
                  <a:lnTo>
                    <a:pt x="1151255" y="1183537"/>
                  </a:lnTo>
                  <a:lnTo>
                    <a:pt x="1183541" y="1151250"/>
                  </a:lnTo>
                  <a:lnTo>
                    <a:pt x="1213627" y="1116880"/>
                  </a:lnTo>
                  <a:lnTo>
                    <a:pt x="1241396" y="1080541"/>
                  </a:lnTo>
                  <a:lnTo>
                    <a:pt x="1266734" y="1042348"/>
                  </a:lnTo>
                  <a:lnTo>
                    <a:pt x="1289524" y="1002419"/>
                  </a:lnTo>
                  <a:lnTo>
                    <a:pt x="1309651" y="960868"/>
                  </a:lnTo>
                  <a:lnTo>
                    <a:pt x="1327000" y="917812"/>
                  </a:lnTo>
                  <a:lnTo>
                    <a:pt x="1341453" y="873365"/>
                  </a:lnTo>
                  <a:lnTo>
                    <a:pt x="1352896" y="827645"/>
                  </a:lnTo>
                  <a:lnTo>
                    <a:pt x="1361213" y="780766"/>
                  </a:lnTo>
                  <a:lnTo>
                    <a:pt x="1366288" y="732844"/>
                  </a:lnTo>
                  <a:lnTo>
                    <a:pt x="1368005" y="683996"/>
                  </a:lnTo>
                  <a:lnTo>
                    <a:pt x="1366288" y="635148"/>
                  </a:lnTo>
                  <a:lnTo>
                    <a:pt x="1361213" y="587226"/>
                  </a:lnTo>
                  <a:lnTo>
                    <a:pt x="1352896" y="540348"/>
                  </a:lnTo>
                  <a:lnTo>
                    <a:pt x="1341453" y="494628"/>
                  </a:lnTo>
                  <a:lnTo>
                    <a:pt x="1327000" y="450182"/>
                  </a:lnTo>
                  <a:lnTo>
                    <a:pt x="1309651" y="407126"/>
                  </a:lnTo>
                  <a:lnTo>
                    <a:pt x="1289524" y="365576"/>
                  </a:lnTo>
                  <a:lnTo>
                    <a:pt x="1266734" y="325647"/>
                  </a:lnTo>
                  <a:lnTo>
                    <a:pt x="1241396" y="287456"/>
                  </a:lnTo>
                  <a:lnTo>
                    <a:pt x="1213627" y="251117"/>
                  </a:lnTo>
                  <a:lnTo>
                    <a:pt x="1183541" y="216748"/>
                  </a:lnTo>
                  <a:lnTo>
                    <a:pt x="1151255" y="184462"/>
                  </a:lnTo>
                  <a:lnTo>
                    <a:pt x="1116885" y="154377"/>
                  </a:lnTo>
                  <a:lnTo>
                    <a:pt x="1080546" y="126608"/>
                  </a:lnTo>
                  <a:lnTo>
                    <a:pt x="1042354" y="101270"/>
                  </a:lnTo>
                  <a:lnTo>
                    <a:pt x="1002425" y="78480"/>
                  </a:lnTo>
                  <a:lnTo>
                    <a:pt x="960874" y="58353"/>
                  </a:lnTo>
                  <a:lnTo>
                    <a:pt x="917817" y="41005"/>
                  </a:lnTo>
                  <a:lnTo>
                    <a:pt x="873370" y="26552"/>
                  </a:lnTo>
                  <a:lnTo>
                    <a:pt x="827649" y="15109"/>
                  </a:lnTo>
                  <a:lnTo>
                    <a:pt x="780769" y="6792"/>
                  </a:lnTo>
                  <a:lnTo>
                    <a:pt x="732846" y="1717"/>
                  </a:lnTo>
                  <a:lnTo>
                    <a:pt x="6839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285771" y="3156861"/>
            <a:ext cx="594889" cy="3994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25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3</a:t>
            </a:r>
            <a:r>
              <a:rPr sz="2500" spc="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+</a:t>
            </a:r>
            <a:endParaRPr sz="2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089028" y="2320001"/>
            <a:ext cx="791632" cy="791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54953" y="2023721"/>
            <a:ext cx="1728470" cy="1728470"/>
            <a:chOff x="6653555" y="1434998"/>
            <a:chExt cx="1728470" cy="1728470"/>
          </a:xfrm>
        </p:grpSpPr>
        <p:sp>
          <p:nvSpPr>
            <p:cNvPr id="49" name="object 49"/>
            <p:cNvSpPr/>
            <p:nvPr/>
          </p:nvSpPr>
          <p:spPr>
            <a:xfrm>
              <a:off x="6653555" y="1434998"/>
              <a:ext cx="1728000" cy="172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833552" y="1614995"/>
              <a:ext cx="1368425" cy="1368425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3996" y="0"/>
                  </a:moveTo>
                  <a:lnTo>
                    <a:pt x="635148" y="1717"/>
                  </a:lnTo>
                  <a:lnTo>
                    <a:pt x="587226" y="6792"/>
                  </a:lnTo>
                  <a:lnTo>
                    <a:pt x="540348" y="15109"/>
                  </a:lnTo>
                  <a:lnTo>
                    <a:pt x="494628" y="26552"/>
                  </a:lnTo>
                  <a:lnTo>
                    <a:pt x="450182" y="41006"/>
                  </a:lnTo>
                  <a:lnTo>
                    <a:pt x="407126" y="58355"/>
                  </a:lnTo>
                  <a:lnTo>
                    <a:pt x="365576" y="78484"/>
                  </a:lnTo>
                  <a:lnTo>
                    <a:pt x="325647" y="101275"/>
                  </a:lnTo>
                  <a:lnTo>
                    <a:pt x="287456" y="126615"/>
                  </a:lnTo>
                  <a:lnTo>
                    <a:pt x="251117" y="154387"/>
                  </a:lnTo>
                  <a:lnTo>
                    <a:pt x="216748" y="184475"/>
                  </a:lnTo>
                  <a:lnTo>
                    <a:pt x="184462" y="216764"/>
                  </a:lnTo>
                  <a:lnTo>
                    <a:pt x="154377" y="251138"/>
                  </a:lnTo>
                  <a:lnTo>
                    <a:pt x="126608" y="287482"/>
                  </a:lnTo>
                  <a:lnTo>
                    <a:pt x="101270" y="325679"/>
                  </a:lnTo>
                  <a:lnTo>
                    <a:pt x="78480" y="365615"/>
                  </a:lnTo>
                  <a:lnTo>
                    <a:pt x="58353" y="407172"/>
                  </a:lnTo>
                  <a:lnTo>
                    <a:pt x="41005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5" y="917867"/>
                  </a:lnTo>
                  <a:lnTo>
                    <a:pt x="58353" y="960914"/>
                  </a:lnTo>
                  <a:lnTo>
                    <a:pt x="78480" y="1002457"/>
                  </a:lnTo>
                  <a:lnTo>
                    <a:pt x="101270" y="1042380"/>
                  </a:lnTo>
                  <a:lnTo>
                    <a:pt x="126608" y="1080566"/>
                  </a:lnTo>
                  <a:lnTo>
                    <a:pt x="154377" y="1116900"/>
                  </a:lnTo>
                  <a:lnTo>
                    <a:pt x="184462" y="1151267"/>
                  </a:lnTo>
                  <a:lnTo>
                    <a:pt x="216748" y="1183549"/>
                  </a:lnTo>
                  <a:lnTo>
                    <a:pt x="251117" y="1213632"/>
                  </a:lnTo>
                  <a:lnTo>
                    <a:pt x="287456" y="1241399"/>
                  </a:lnTo>
                  <a:lnTo>
                    <a:pt x="325647" y="1266736"/>
                  </a:lnTo>
                  <a:lnTo>
                    <a:pt x="365576" y="1289525"/>
                  </a:lnTo>
                  <a:lnTo>
                    <a:pt x="407126" y="1309651"/>
                  </a:lnTo>
                  <a:lnTo>
                    <a:pt x="450182" y="1326999"/>
                  </a:lnTo>
                  <a:lnTo>
                    <a:pt x="494628" y="1341453"/>
                  </a:lnTo>
                  <a:lnTo>
                    <a:pt x="540348" y="1352896"/>
                  </a:lnTo>
                  <a:lnTo>
                    <a:pt x="587226" y="1361213"/>
                  </a:lnTo>
                  <a:lnTo>
                    <a:pt x="635148" y="1366288"/>
                  </a:lnTo>
                  <a:lnTo>
                    <a:pt x="683996" y="1368005"/>
                  </a:lnTo>
                  <a:lnTo>
                    <a:pt x="732844" y="1366288"/>
                  </a:lnTo>
                  <a:lnTo>
                    <a:pt x="780766" y="1361213"/>
                  </a:lnTo>
                  <a:lnTo>
                    <a:pt x="827645" y="1352896"/>
                  </a:lnTo>
                  <a:lnTo>
                    <a:pt x="873365" y="1341452"/>
                  </a:lnTo>
                  <a:lnTo>
                    <a:pt x="917812" y="1326998"/>
                  </a:lnTo>
                  <a:lnTo>
                    <a:pt x="960868" y="1309649"/>
                  </a:lnTo>
                  <a:lnTo>
                    <a:pt x="1002419" y="1289522"/>
                  </a:lnTo>
                  <a:lnTo>
                    <a:pt x="1042348" y="1266731"/>
                  </a:lnTo>
                  <a:lnTo>
                    <a:pt x="1080541" y="1241393"/>
                  </a:lnTo>
                  <a:lnTo>
                    <a:pt x="1116880" y="1213623"/>
                  </a:lnTo>
                  <a:lnTo>
                    <a:pt x="1151250" y="1183537"/>
                  </a:lnTo>
                  <a:lnTo>
                    <a:pt x="1183537" y="1151250"/>
                  </a:lnTo>
                  <a:lnTo>
                    <a:pt x="1213623" y="1116880"/>
                  </a:lnTo>
                  <a:lnTo>
                    <a:pt x="1241393" y="1080541"/>
                  </a:lnTo>
                  <a:lnTo>
                    <a:pt x="1266731" y="1042348"/>
                  </a:lnTo>
                  <a:lnTo>
                    <a:pt x="1289522" y="1002419"/>
                  </a:lnTo>
                  <a:lnTo>
                    <a:pt x="1309649" y="960868"/>
                  </a:lnTo>
                  <a:lnTo>
                    <a:pt x="1326998" y="917812"/>
                  </a:lnTo>
                  <a:lnTo>
                    <a:pt x="1341452" y="873365"/>
                  </a:lnTo>
                  <a:lnTo>
                    <a:pt x="1352896" y="827645"/>
                  </a:lnTo>
                  <a:lnTo>
                    <a:pt x="1361213" y="780766"/>
                  </a:lnTo>
                  <a:lnTo>
                    <a:pt x="1366288" y="732844"/>
                  </a:lnTo>
                  <a:lnTo>
                    <a:pt x="1368005" y="683996"/>
                  </a:lnTo>
                  <a:lnTo>
                    <a:pt x="1366288" y="635148"/>
                  </a:lnTo>
                  <a:lnTo>
                    <a:pt x="1361213" y="587226"/>
                  </a:lnTo>
                  <a:lnTo>
                    <a:pt x="1352896" y="540348"/>
                  </a:lnTo>
                  <a:lnTo>
                    <a:pt x="1341452" y="494628"/>
                  </a:lnTo>
                  <a:lnTo>
                    <a:pt x="1326998" y="450182"/>
                  </a:lnTo>
                  <a:lnTo>
                    <a:pt x="1309649" y="407126"/>
                  </a:lnTo>
                  <a:lnTo>
                    <a:pt x="1289522" y="365576"/>
                  </a:lnTo>
                  <a:lnTo>
                    <a:pt x="1266731" y="325647"/>
                  </a:lnTo>
                  <a:lnTo>
                    <a:pt x="1241393" y="287456"/>
                  </a:lnTo>
                  <a:lnTo>
                    <a:pt x="1213623" y="251117"/>
                  </a:lnTo>
                  <a:lnTo>
                    <a:pt x="1183537" y="216748"/>
                  </a:lnTo>
                  <a:lnTo>
                    <a:pt x="1151250" y="184462"/>
                  </a:lnTo>
                  <a:lnTo>
                    <a:pt x="1116880" y="154377"/>
                  </a:lnTo>
                  <a:lnTo>
                    <a:pt x="1080541" y="126608"/>
                  </a:lnTo>
                  <a:lnTo>
                    <a:pt x="1042348" y="101270"/>
                  </a:lnTo>
                  <a:lnTo>
                    <a:pt x="1002419" y="78480"/>
                  </a:lnTo>
                  <a:lnTo>
                    <a:pt x="960868" y="58353"/>
                  </a:lnTo>
                  <a:lnTo>
                    <a:pt x="917812" y="41005"/>
                  </a:lnTo>
                  <a:lnTo>
                    <a:pt x="873365" y="26552"/>
                  </a:lnTo>
                  <a:lnTo>
                    <a:pt x="827645" y="15109"/>
                  </a:lnTo>
                  <a:lnTo>
                    <a:pt x="780766" y="6792"/>
                  </a:lnTo>
                  <a:lnTo>
                    <a:pt x="732844" y="1717"/>
                  </a:lnTo>
                  <a:lnTo>
                    <a:pt x="683996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422849" y="3090627"/>
            <a:ext cx="792208" cy="39946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spcBef>
                <a:spcPts val="114"/>
              </a:spcBef>
            </a:pPr>
            <a:r>
              <a:rPr lang="en-US" altLang="zh-CN" sz="2500" spc="22" baseline="150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4</a:t>
            </a:r>
            <a:r>
              <a:rPr lang="zh-CN" altLang="en-US" sz="2500" spc="22" baseline="150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步</a:t>
            </a:r>
            <a:r>
              <a:rPr lang="en-US" altLang="zh-CN" sz="2500" spc="22" baseline="150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CJK JP Medium"/>
              </a:rPr>
              <a:t>+</a:t>
            </a:r>
            <a:endParaRPr lang="zh-CN" altLang="en-US" sz="25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18570" y="2432794"/>
            <a:ext cx="624724" cy="630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1518570" y="672013"/>
            <a:ext cx="888274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spc="-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數位轉型（系統工具）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綱</a:t>
            </a:r>
            <a:endParaRPr sz="4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40857" y="393421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7FB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專案評估列表</a:t>
            </a:r>
            <a:endParaRPr lang="zh-CN" altLang="en-US" sz="2400" dirty="0">
              <a:solidFill>
                <a:srgbClr val="37FB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6947" y="3934212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7FB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月度計劃進展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9621" y="39774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37FB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專案管理流程</a:t>
            </a:r>
            <a:endParaRPr lang="zh-CN" altLang="en-US" sz="2400" dirty="0">
              <a:solidFill>
                <a:srgbClr val="37FB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354045" y="393799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37FB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目前困難和對策</a:t>
            </a:r>
          </a:p>
        </p:txBody>
      </p:sp>
      <p:sp>
        <p:nvSpPr>
          <p:cNvPr id="37" name="object 37"/>
          <p:cNvSpPr/>
          <p:nvPr/>
        </p:nvSpPr>
        <p:spPr>
          <a:xfrm flipV="1">
            <a:off x="7215201" y="2295817"/>
            <a:ext cx="757741" cy="8400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bject 41"/>
          <p:cNvSpPr txBox="1"/>
          <p:nvPr/>
        </p:nvSpPr>
        <p:spPr>
          <a:xfrm>
            <a:off x="7264153" y="2992411"/>
            <a:ext cx="659835" cy="50718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altLang="zh-CN" sz="1600" spc="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138</a:t>
            </a:r>
            <a:r>
              <a:rPr lang="zh-CN" altLang="en-US" sz="1600" spc="5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萬</a:t>
            </a:r>
            <a:r>
              <a:rPr lang="en-US" altLang="zh-CN" sz="1600" spc="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RMB+</a:t>
            </a:r>
            <a:endParaRPr sz="1600" baseline="1501" dirty="0">
              <a:latin typeface="微软雅黑" panose="020B0503020204020204" pitchFamily="34" charset="-122"/>
              <a:ea typeface="微软雅黑" panose="020B0503020204020204" pitchFamily="34" charset="-122"/>
              <a:cs typeface="Noto Sans CJK JP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6719" y="4601154"/>
            <a:ext cx="2168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JBD NN-VN 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數位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轉型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（系統工具）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評估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98688" y="4601154"/>
            <a:ext cx="25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JBD </a:t>
            </a:r>
            <a:r>
              <a:rPr lang="en-US" altLang="zh-TW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-VN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系統化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管理及數位轉型專案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3044" y="4662126"/>
            <a:ext cx="213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介紹軟體專案管理流程和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提案系統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66790" y="4601154"/>
            <a:ext cx="236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供需矛盾分析與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對策展開</a:t>
            </a:r>
          </a:p>
        </p:txBody>
      </p:sp>
    </p:spTree>
    <p:extLst>
      <p:ext uri="{BB962C8B-B14F-4D97-AF65-F5344CB8AC3E}">
        <p14:creationId xmlns:p14="http://schemas.microsoft.com/office/powerpoint/2010/main" val="27944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6"/>
          <p:cNvSpPr/>
          <p:nvPr/>
        </p:nvSpPr>
        <p:spPr>
          <a:xfrm>
            <a:off x="1527978" y="5406614"/>
            <a:ext cx="7093512" cy="1336959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bject 46"/>
          <p:cNvSpPr/>
          <p:nvPr/>
        </p:nvSpPr>
        <p:spPr>
          <a:xfrm>
            <a:off x="1527978" y="3905968"/>
            <a:ext cx="7093512" cy="1336959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bject 46"/>
          <p:cNvSpPr/>
          <p:nvPr/>
        </p:nvSpPr>
        <p:spPr>
          <a:xfrm>
            <a:off x="1527978" y="2387027"/>
            <a:ext cx="7088352" cy="1336959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46"/>
          <p:cNvSpPr/>
          <p:nvPr/>
        </p:nvSpPr>
        <p:spPr>
          <a:xfrm>
            <a:off x="1533138" y="886381"/>
            <a:ext cx="7088352" cy="1336959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85842" y="987280"/>
            <a:ext cx="1091398" cy="1149063"/>
            <a:chOff x="1249231" y="1218566"/>
            <a:chExt cx="1444101" cy="1323303"/>
          </a:xfrm>
        </p:grpSpPr>
        <p:sp>
          <p:nvSpPr>
            <p:cNvPr id="5" name="object 35"/>
            <p:cNvSpPr/>
            <p:nvPr/>
          </p:nvSpPr>
          <p:spPr>
            <a:xfrm>
              <a:off x="1249231" y="1218566"/>
              <a:ext cx="1444101" cy="1323303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4002" y="0"/>
                  </a:moveTo>
                  <a:lnTo>
                    <a:pt x="635154" y="1717"/>
                  </a:lnTo>
                  <a:lnTo>
                    <a:pt x="587233" y="6792"/>
                  </a:lnTo>
                  <a:lnTo>
                    <a:pt x="540354" y="15109"/>
                  </a:lnTo>
                  <a:lnTo>
                    <a:pt x="494634" y="26552"/>
                  </a:lnTo>
                  <a:lnTo>
                    <a:pt x="450188" y="41006"/>
                  </a:lnTo>
                  <a:lnTo>
                    <a:pt x="407131" y="58355"/>
                  </a:lnTo>
                  <a:lnTo>
                    <a:pt x="365581" y="78484"/>
                  </a:lnTo>
                  <a:lnTo>
                    <a:pt x="325652" y="101275"/>
                  </a:lnTo>
                  <a:lnTo>
                    <a:pt x="287460" y="126615"/>
                  </a:lnTo>
                  <a:lnTo>
                    <a:pt x="251121" y="154387"/>
                  </a:lnTo>
                  <a:lnTo>
                    <a:pt x="216751" y="184475"/>
                  </a:lnTo>
                  <a:lnTo>
                    <a:pt x="184465" y="216764"/>
                  </a:lnTo>
                  <a:lnTo>
                    <a:pt x="154380" y="251138"/>
                  </a:lnTo>
                  <a:lnTo>
                    <a:pt x="126610" y="287482"/>
                  </a:lnTo>
                  <a:lnTo>
                    <a:pt x="101272" y="325679"/>
                  </a:lnTo>
                  <a:lnTo>
                    <a:pt x="78482" y="365615"/>
                  </a:lnTo>
                  <a:lnTo>
                    <a:pt x="58354" y="407172"/>
                  </a:lnTo>
                  <a:lnTo>
                    <a:pt x="41006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6" y="917867"/>
                  </a:lnTo>
                  <a:lnTo>
                    <a:pt x="58354" y="960914"/>
                  </a:lnTo>
                  <a:lnTo>
                    <a:pt x="78482" y="1002457"/>
                  </a:lnTo>
                  <a:lnTo>
                    <a:pt x="101272" y="1042380"/>
                  </a:lnTo>
                  <a:lnTo>
                    <a:pt x="126610" y="1080566"/>
                  </a:lnTo>
                  <a:lnTo>
                    <a:pt x="154380" y="1116900"/>
                  </a:lnTo>
                  <a:lnTo>
                    <a:pt x="184465" y="1151267"/>
                  </a:lnTo>
                  <a:lnTo>
                    <a:pt x="216751" y="1183549"/>
                  </a:lnTo>
                  <a:lnTo>
                    <a:pt x="251121" y="1213632"/>
                  </a:lnTo>
                  <a:lnTo>
                    <a:pt x="287460" y="1241399"/>
                  </a:lnTo>
                  <a:lnTo>
                    <a:pt x="325652" y="1266736"/>
                  </a:lnTo>
                  <a:lnTo>
                    <a:pt x="365581" y="1289525"/>
                  </a:lnTo>
                  <a:lnTo>
                    <a:pt x="407131" y="1309651"/>
                  </a:lnTo>
                  <a:lnTo>
                    <a:pt x="450188" y="1326999"/>
                  </a:lnTo>
                  <a:lnTo>
                    <a:pt x="494634" y="1341453"/>
                  </a:lnTo>
                  <a:lnTo>
                    <a:pt x="540354" y="1352896"/>
                  </a:lnTo>
                  <a:lnTo>
                    <a:pt x="587233" y="1361213"/>
                  </a:lnTo>
                  <a:lnTo>
                    <a:pt x="635154" y="1366288"/>
                  </a:lnTo>
                  <a:lnTo>
                    <a:pt x="684002" y="1368005"/>
                  </a:lnTo>
                  <a:lnTo>
                    <a:pt x="732851" y="1366288"/>
                  </a:lnTo>
                  <a:lnTo>
                    <a:pt x="780772" y="1361213"/>
                  </a:lnTo>
                  <a:lnTo>
                    <a:pt x="827651" y="1352896"/>
                  </a:lnTo>
                  <a:lnTo>
                    <a:pt x="873371" y="1341452"/>
                  </a:lnTo>
                  <a:lnTo>
                    <a:pt x="917817" y="1326998"/>
                  </a:lnTo>
                  <a:lnTo>
                    <a:pt x="960872" y="1309649"/>
                  </a:lnTo>
                  <a:lnTo>
                    <a:pt x="1002422" y="1289522"/>
                  </a:lnTo>
                  <a:lnTo>
                    <a:pt x="1042351" y="1266731"/>
                  </a:lnTo>
                  <a:lnTo>
                    <a:pt x="1080543" y="1241393"/>
                  </a:lnTo>
                  <a:lnTo>
                    <a:pt x="1116881" y="1213623"/>
                  </a:lnTo>
                  <a:lnTo>
                    <a:pt x="1151251" y="1183537"/>
                  </a:lnTo>
                  <a:lnTo>
                    <a:pt x="1183536" y="1151250"/>
                  </a:lnTo>
                  <a:lnTo>
                    <a:pt x="1213621" y="1116880"/>
                  </a:lnTo>
                  <a:lnTo>
                    <a:pt x="1241391" y="1080541"/>
                  </a:lnTo>
                  <a:lnTo>
                    <a:pt x="1266728" y="1042348"/>
                  </a:lnTo>
                  <a:lnTo>
                    <a:pt x="1289518" y="1002419"/>
                  </a:lnTo>
                  <a:lnTo>
                    <a:pt x="1309645" y="960868"/>
                  </a:lnTo>
                  <a:lnTo>
                    <a:pt x="1326993" y="917812"/>
                  </a:lnTo>
                  <a:lnTo>
                    <a:pt x="1341447" y="873365"/>
                  </a:lnTo>
                  <a:lnTo>
                    <a:pt x="1352890" y="827645"/>
                  </a:lnTo>
                  <a:lnTo>
                    <a:pt x="1361207" y="780766"/>
                  </a:lnTo>
                  <a:lnTo>
                    <a:pt x="1366282" y="732844"/>
                  </a:lnTo>
                  <a:lnTo>
                    <a:pt x="1367999" y="683996"/>
                  </a:lnTo>
                  <a:lnTo>
                    <a:pt x="1366282" y="635148"/>
                  </a:lnTo>
                  <a:lnTo>
                    <a:pt x="1361207" y="587226"/>
                  </a:lnTo>
                  <a:lnTo>
                    <a:pt x="1352890" y="540348"/>
                  </a:lnTo>
                  <a:lnTo>
                    <a:pt x="1341447" y="494628"/>
                  </a:lnTo>
                  <a:lnTo>
                    <a:pt x="1326993" y="450182"/>
                  </a:lnTo>
                  <a:lnTo>
                    <a:pt x="1309645" y="407126"/>
                  </a:lnTo>
                  <a:lnTo>
                    <a:pt x="1289518" y="365576"/>
                  </a:lnTo>
                  <a:lnTo>
                    <a:pt x="1266728" y="325647"/>
                  </a:lnTo>
                  <a:lnTo>
                    <a:pt x="1241391" y="287456"/>
                  </a:lnTo>
                  <a:lnTo>
                    <a:pt x="1213621" y="251117"/>
                  </a:lnTo>
                  <a:lnTo>
                    <a:pt x="1183536" y="216748"/>
                  </a:lnTo>
                  <a:lnTo>
                    <a:pt x="1151251" y="184462"/>
                  </a:lnTo>
                  <a:lnTo>
                    <a:pt x="1116881" y="154377"/>
                  </a:lnTo>
                  <a:lnTo>
                    <a:pt x="1080543" y="126608"/>
                  </a:lnTo>
                  <a:lnTo>
                    <a:pt x="1042351" y="101270"/>
                  </a:lnTo>
                  <a:lnTo>
                    <a:pt x="1002422" y="78480"/>
                  </a:lnTo>
                  <a:lnTo>
                    <a:pt x="960872" y="58353"/>
                  </a:lnTo>
                  <a:lnTo>
                    <a:pt x="917817" y="41005"/>
                  </a:lnTo>
                  <a:lnTo>
                    <a:pt x="873371" y="26552"/>
                  </a:lnTo>
                  <a:lnTo>
                    <a:pt x="827651" y="15109"/>
                  </a:lnTo>
                  <a:lnTo>
                    <a:pt x="780772" y="6792"/>
                  </a:lnTo>
                  <a:lnTo>
                    <a:pt x="732851" y="1717"/>
                  </a:lnTo>
                  <a:lnTo>
                    <a:pt x="68400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58308" y="1614033"/>
              <a:ext cx="1131656" cy="53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4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35777" y="68000"/>
            <a:ext cx="4801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系統化專案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管理流程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2306" y="2465232"/>
            <a:ext cx="5334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制定專案管理計劃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軟體架構設計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軟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詳細設計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需求設計確認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82306" y="5628999"/>
            <a:ext cx="5334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試運行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系統驗收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確認專案效果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提案系統申請結案，總結報告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8687" y="4055196"/>
            <a:ext cx="5317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系統開發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單元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測試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測試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892139" y="2489441"/>
            <a:ext cx="1091398" cy="1149063"/>
            <a:chOff x="1249231" y="1218566"/>
            <a:chExt cx="1444101" cy="1323303"/>
          </a:xfrm>
        </p:grpSpPr>
        <p:sp>
          <p:nvSpPr>
            <p:cNvPr id="25" name="object 35"/>
            <p:cNvSpPr/>
            <p:nvPr/>
          </p:nvSpPr>
          <p:spPr>
            <a:xfrm>
              <a:off x="1249231" y="1218566"/>
              <a:ext cx="1444101" cy="1323303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4002" y="0"/>
                  </a:moveTo>
                  <a:lnTo>
                    <a:pt x="635154" y="1717"/>
                  </a:lnTo>
                  <a:lnTo>
                    <a:pt x="587233" y="6792"/>
                  </a:lnTo>
                  <a:lnTo>
                    <a:pt x="540354" y="15109"/>
                  </a:lnTo>
                  <a:lnTo>
                    <a:pt x="494634" y="26552"/>
                  </a:lnTo>
                  <a:lnTo>
                    <a:pt x="450188" y="41006"/>
                  </a:lnTo>
                  <a:lnTo>
                    <a:pt x="407131" y="58355"/>
                  </a:lnTo>
                  <a:lnTo>
                    <a:pt x="365581" y="78484"/>
                  </a:lnTo>
                  <a:lnTo>
                    <a:pt x="325652" y="101275"/>
                  </a:lnTo>
                  <a:lnTo>
                    <a:pt x="287460" y="126615"/>
                  </a:lnTo>
                  <a:lnTo>
                    <a:pt x="251121" y="154387"/>
                  </a:lnTo>
                  <a:lnTo>
                    <a:pt x="216751" y="184475"/>
                  </a:lnTo>
                  <a:lnTo>
                    <a:pt x="184465" y="216764"/>
                  </a:lnTo>
                  <a:lnTo>
                    <a:pt x="154380" y="251138"/>
                  </a:lnTo>
                  <a:lnTo>
                    <a:pt x="126610" y="287482"/>
                  </a:lnTo>
                  <a:lnTo>
                    <a:pt x="101272" y="325679"/>
                  </a:lnTo>
                  <a:lnTo>
                    <a:pt x="78482" y="365615"/>
                  </a:lnTo>
                  <a:lnTo>
                    <a:pt x="58354" y="407172"/>
                  </a:lnTo>
                  <a:lnTo>
                    <a:pt x="41006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6" y="917867"/>
                  </a:lnTo>
                  <a:lnTo>
                    <a:pt x="58354" y="960914"/>
                  </a:lnTo>
                  <a:lnTo>
                    <a:pt x="78482" y="1002457"/>
                  </a:lnTo>
                  <a:lnTo>
                    <a:pt x="101272" y="1042380"/>
                  </a:lnTo>
                  <a:lnTo>
                    <a:pt x="126610" y="1080566"/>
                  </a:lnTo>
                  <a:lnTo>
                    <a:pt x="154380" y="1116900"/>
                  </a:lnTo>
                  <a:lnTo>
                    <a:pt x="184465" y="1151267"/>
                  </a:lnTo>
                  <a:lnTo>
                    <a:pt x="216751" y="1183549"/>
                  </a:lnTo>
                  <a:lnTo>
                    <a:pt x="251121" y="1213632"/>
                  </a:lnTo>
                  <a:lnTo>
                    <a:pt x="287460" y="1241399"/>
                  </a:lnTo>
                  <a:lnTo>
                    <a:pt x="325652" y="1266736"/>
                  </a:lnTo>
                  <a:lnTo>
                    <a:pt x="365581" y="1289525"/>
                  </a:lnTo>
                  <a:lnTo>
                    <a:pt x="407131" y="1309651"/>
                  </a:lnTo>
                  <a:lnTo>
                    <a:pt x="450188" y="1326999"/>
                  </a:lnTo>
                  <a:lnTo>
                    <a:pt x="494634" y="1341453"/>
                  </a:lnTo>
                  <a:lnTo>
                    <a:pt x="540354" y="1352896"/>
                  </a:lnTo>
                  <a:lnTo>
                    <a:pt x="587233" y="1361213"/>
                  </a:lnTo>
                  <a:lnTo>
                    <a:pt x="635154" y="1366288"/>
                  </a:lnTo>
                  <a:lnTo>
                    <a:pt x="684002" y="1368005"/>
                  </a:lnTo>
                  <a:lnTo>
                    <a:pt x="732851" y="1366288"/>
                  </a:lnTo>
                  <a:lnTo>
                    <a:pt x="780772" y="1361213"/>
                  </a:lnTo>
                  <a:lnTo>
                    <a:pt x="827651" y="1352896"/>
                  </a:lnTo>
                  <a:lnTo>
                    <a:pt x="873371" y="1341452"/>
                  </a:lnTo>
                  <a:lnTo>
                    <a:pt x="917817" y="1326998"/>
                  </a:lnTo>
                  <a:lnTo>
                    <a:pt x="960872" y="1309649"/>
                  </a:lnTo>
                  <a:lnTo>
                    <a:pt x="1002422" y="1289522"/>
                  </a:lnTo>
                  <a:lnTo>
                    <a:pt x="1042351" y="1266731"/>
                  </a:lnTo>
                  <a:lnTo>
                    <a:pt x="1080543" y="1241393"/>
                  </a:lnTo>
                  <a:lnTo>
                    <a:pt x="1116881" y="1213623"/>
                  </a:lnTo>
                  <a:lnTo>
                    <a:pt x="1151251" y="1183537"/>
                  </a:lnTo>
                  <a:lnTo>
                    <a:pt x="1183536" y="1151250"/>
                  </a:lnTo>
                  <a:lnTo>
                    <a:pt x="1213621" y="1116880"/>
                  </a:lnTo>
                  <a:lnTo>
                    <a:pt x="1241391" y="1080541"/>
                  </a:lnTo>
                  <a:lnTo>
                    <a:pt x="1266728" y="1042348"/>
                  </a:lnTo>
                  <a:lnTo>
                    <a:pt x="1289518" y="1002419"/>
                  </a:lnTo>
                  <a:lnTo>
                    <a:pt x="1309645" y="960868"/>
                  </a:lnTo>
                  <a:lnTo>
                    <a:pt x="1326993" y="917812"/>
                  </a:lnTo>
                  <a:lnTo>
                    <a:pt x="1341447" y="873365"/>
                  </a:lnTo>
                  <a:lnTo>
                    <a:pt x="1352890" y="827645"/>
                  </a:lnTo>
                  <a:lnTo>
                    <a:pt x="1361207" y="780766"/>
                  </a:lnTo>
                  <a:lnTo>
                    <a:pt x="1366282" y="732844"/>
                  </a:lnTo>
                  <a:lnTo>
                    <a:pt x="1367999" y="683996"/>
                  </a:lnTo>
                  <a:lnTo>
                    <a:pt x="1366282" y="635148"/>
                  </a:lnTo>
                  <a:lnTo>
                    <a:pt x="1361207" y="587226"/>
                  </a:lnTo>
                  <a:lnTo>
                    <a:pt x="1352890" y="540348"/>
                  </a:lnTo>
                  <a:lnTo>
                    <a:pt x="1341447" y="494628"/>
                  </a:lnTo>
                  <a:lnTo>
                    <a:pt x="1326993" y="450182"/>
                  </a:lnTo>
                  <a:lnTo>
                    <a:pt x="1309645" y="407126"/>
                  </a:lnTo>
                  <a:lnTo>
                    <a:pt x="1289518" y="365576"/>
                  </a:lnTo>
                  <a:lnTo>
                    <a:pt x="1266728" y="325647"/>
                  </a:lnTo>
                  <a:lnTo>
                    <a:pt x="1241391" y="287456"/>
                  </a:lnTo>
                  <a:lnTo>
                    <a:pt x="1213621" y="251117"/>
                  </a:lnTo>
                  <a:lnTo>
                    <a:pt x="1183536" y="216748"/>
                  </a:lnTo>
                  <a:lnTo>
                    <a:pt x="1151251" y="184462"/>
                  </a:lnTo>
                  <a:lnTo>
                    <a:pt x="1116881" y="154377"/>
                  </a:lnTo>
                  <a:lnTo>
                    <a:pt x="1080543" y="126608"/>
                  </a:lnTo>
                  <a:lnTo>
                    <a:pt x="1042351" y="101270"/>
                  </a:lnTo>
                  <a:lnTo>
                    <a:pt x="1002422" y="78480"/>
                  </a:lnTo>
                  <a:lnTo>
                    <a:pt x="960872" y="58353"/>
                  </a:lnTo>
                  <a:lnTo>
                    <a:pt x="917817" y="41005"/>
                  </a:lnTo>
                  <a:lnTo>
                    <a:pt x="873371" y="26552"/>
                  </a:lnTo>
                  <a:lnTo>
                    <a:pt x="827651" y="15109"/>
                  </a:lnTo>
                  <a:lnTo>
                    <a:pt x="780772" y="6792"/>
                  </a:lnTo>
                  <a:lnTo>
                    <a:pt x="732851" y="1717"/>
                  </a:lnTo>
                  <a:lnTo>
                    <a:pt x="68400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49978" y="1644852"/>
              <a:ext cx="1138483" cy="53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設計</a:t>
              </a:r>
              <a:endParaRPr lang="zh-CN" altLang="en-US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83024" y="4015659"/>
            <a:ext cx="1091398" cy="1149063"/>
            <a:chOff x="1174950" y="1140114"/>
            <a:chExt cx="1444101" cy="1323303"/>
          </a:xfrm>
        </p:grpSpPr>
        <p:sp>
          <p:nvSpPr>
            <p:cNvPr id="28" name="object 35"/>
            <p:cNvSpPr/>
            <p:nvPr/>
          </p:nvSpPr>
          <p:spPr>
            <a:xfrm>
              <a:off x="1174950" y="1140114"/>
              <a:ext cx="1444101" cy="1323303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4002" y="0"/>
                  </a:moveTo>
                  <a:lnTo>
                    <a:pt x="635154" y="1717"/>
                  </a:lnTo>
                  <a:lnTo>
                    <a:pt x="587233" y="6792"/>
                  </a:lnTo>
                  <a:lnTo>
                    <a:pt x="540354" y="15109"/>
                  </a:lnTo>
                  <a:lnTo>
                    <a:pt x="494634" y="26552"/>
                  </a:lnTo>
                  <a:lnTo>
                    <a:pt x="450188" y="41006"/>
                  </a:lnTo>
                  <a:lnTo>
                    <a:pt x="407131" y="58355"/>
                  </a:lnTo>
                  <a:lnTo>
                    <a:pt x="365581" y="78484"/>
                  </a:lnTo>
                  <a:lnTo>
                    <a:pt x="325652" y="101275"/>
                  </a:lnTo>
                  <a:lnTo>
                    <a:pt x="287460" y="126615"/>
                  </a:lnTo>
                  <a:lnTo>
                    <a:pt x="251121" y="154387"/>
                  </a:lnTo>
                  <a:lnTo>
                    <a:pt x="216751" y="184475"/>
                  </a:lnTo>
                  <a:lnTo>
                    <a:pt x="184465" y="216764"/>
                  </a:lnTo>
                  <a:lnTo>
                    <a:pt x="154380" y="251138"/>
                  </a:lnTo>
                  <a:lnTo>
                    <a:pt x="126610" y="287482"/>
                  </a:lnTo>
                  <a:lnTo>
                    <a:pt x="101272" y="325679"/>
                  </a:lnTo>
                  <a:lnTo>
                    <a:pt x="78482" y="365615"/>
                  </a:lnTo>
                  <a:lnTo>
                    <a:pt x="58354" y="407172"/>
                  </a:lnTo>
                  <a:lnTo>
                    <a:pt x="41006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6" y="917867"/>
                  </a:lnTo>
                  <a:lnTo>
                    <a:pt x="58354" y="960914"/>
                  </a:lnTo>
                  <a:lnTo>
                    <a:pt x="78482" y="1002457"/>
                  </a:lnTo>
                  <a:lnTo>
                    <a:pt x="101272" y="1042380"/>
                  </a:lnTo>
                  <a:lnTo>
                    <a:pt x="126610" y="1080566"/>
                  </a:lnTo>
                  <a:lnTo>
                    <a:pt x="154380" y="1116900"/>
                  </a:lnTo>
                  <a:lnTo>
                    <a:pt x="184465" y="1151267"/>
                  </a:lnTo>
                  <a:lnTo>
                    <a:pt x="216751" y="1183549"/>
                  </a:lnTo>
                  <a:lnTo>
                    <a:pt x="251121" y="1213632"/>
                  </a:lnTo>
                  <a:lnTo>
                    <a:pt x="287460" y="1241399"/>
                  </a:lnTo>
                  <a:lnTo>
                    <a:pt x="325652" y="1266736"/>
                  </a:lnTo>
                  <a:lnTo>
                    <a:pt x="365581" y="1289525"/>
                  </a:lnTo>
                  <a:lnTo>
                    <a:pt x="407131" y="1309651"/>
                  </a:lnTo>
                  <a:lnTo>
                    <a:pt x="450188" y="1326999"/>
                  </a:lnTo>
                  <a:lnTo>
                    <a:pt x="494634" y="1341453"/>
                  </a:lnTo>
                  <a:lnTo>
                    <a:pt x="540354" y="1352896"/>
                  </a:lnTo>
                  <a:lnTo>
                    <a:pt x="587233" y="1361213"/>
                  </a:lnTo>
                  <a:lnTo>
                    <a:pt x="635154" y="1366288"/>
                  </a:lnTo>
                  <a:lnTo>
                    <a:pt x="684002" y="1368005"/>
                  </a:lnTo>
                  <a:lnTo>
                    <a:pt x="732851" y="1366288"/>
                  </a:lnTo>
                  <a:lnTo>
                    <a:pt x="780772" y="1361213"/>
                  </a:lnTo>
                  <a:lnTo>
                    <a:pt x="827651" y="1352896"/>
                  </a:lnTo>
                  <a:lnTo>
                    <a:pt x="873371" y="1341452"/>
                  </a:lnTo>
                  <a:lnTo>
                    <a:pt x="917817" y="1326998"/>
                  </a:lnTo>
                  <a:lnTo>
                    <a:pt x="960872" y="1309649"/>
                  </a:lnTo>
                  <a:lnTo>
                    <a:pt x="1002422" y="1289522"/>
                  </a:lnTo>
                  <a:lnTo>
                    <a:pt x="1042351" y="1266731"/>
                  </a:lnTo>
                  <a:lnTo>
                    <a:pt x="1080543" y="1241393"/>
                  </a:lnTo>
                  <a:lnTo>
                    <a:pt x="1116881" y="1213623"/>
                  </a:lnTo>
                  <a:lnTo>
                    <a:pt x="1151251" y="1183537"/>
                  </a:lnTo>
                  <a:lnTo>
                    <a:pt x="1183536" y="1151250"/>
                  </a:lnTo>
                  <a:lnTo>
                    <a:pt x="1213621" y="1116880"/>
                  </a:lnTo>
                  <a:lnTo>
                    <a:pt x="1241391" y="1080541"/>
                  </a:lnTo>
                  <a:lnTo>
                    <a:pt x="1266728" y="1042348"/>
                  </a:lnTo>
                  <a:lnTo>
                    <a:pt x="1289518" y="1002419"/>
                  </a:lnTo>
                  <a:lnTo>
                    <a:pt x="1309645" y="960868"/>
                  </a:lnTo>
                  <a:lnTo>
                    <a:pt x="1326993" y="917812"/>
                  </a:lnTo>
                  <a:lnTo>
                    <a:pt x="1341447" y="873365"/>
                  </a:lnTo>
                  <a:lnTo>
                    <a:pt x="1352890" y="827645"/>
                  </a:lnTo>
                  <a:lnTo>
                    <a:pt x="1361207" y="780766"/>
                  </a:lnTo>
                  <a:lnTo>
                    <a:pt x="1366282" y="732844"/>
                  </a:lnTo>
                  <a:lnTo>
                    <a:pt x="1367999" y="683996"/>
                  </a:lnTo>
                  <a:lnTo>
                    <a:pt x="1366282" y="635148"/>
                  </a:lnTo>
                  <a:lnTo>
                    <a:pt x="1361207" y="587226"/>
                  </a:lnTo>
                  <a:lnTo>
                    <a:pt x="1352890" y="540348"/>
                  </a:lnTo>
                  <a:lnTo>
                    <a:pt x="1341447" y="494628"/>
                  </a:lnTo>
                  <a:lnTo>
                    <a:pt x="1326993" y="450182"/>
                  </a:lnTo>
                  <a:lnTo>
                    <a:pt x="1309645" y="407126"/>
                  </a:lnTo>
                  <a:lnTo>
                    <a:pt x="1289518" y="365576"/>
                  </a:lnTo>
                  <a:lnTo>
                    <a:pt x="1266728" y="325647"/>
                  </a:lnTo>
                  <a:lnTo>
                    <a:pt x="1241391" y="287456"/>
                  </a:lnTo>
                  <a:lnTo>
                    <a:pt x="1213621" y="251117"/>
                  </a:lnTo>
                  <a:lnTo>
                    <a:pt x="1183536" y="216748"/>
                  </a:lnTo>
                  <a:lnTo>
                    <a:pt x="1151251" y="184462"/>
                  </a:lnTo>
                  <a:lnTo>
                    <a:pt x="1116881" y="154377"/>
                  </a:lnTo>
                  <a:lnTo>
                    <a:pt x="1080543" y="126608"/>
                  </a:lnTo>
                  <a:lnTo>
                    <a:pt x="1042351" y="101270"/>
                  </a:lnTo>
                  <a:lnTo>
                    <a:pt x="1002422" y="78480"/>
                  </a:lnTo>
                  <a:lnTo>
                    <a:pt x="960872" y="58353"/>
                  </a:lnTo>
                  <a:lnTo>
                    <a:pt x="917817" y="41005"/>
                  </a:lnTo>
                  <a:lnTo>
                    <a:pt x="873371" y="26552"/>
                  </a:lnTo>
                  <a:lnTo>
                    <a:pt x="827651" y="15109"/>
                  </a:lnTo>
                  <a:lnTo>
                    <a:pt x="780772" y="6792"/>
                  </a:lnTo>
                  <a:lnTo>
                    <a:pt x="732851" y="1717"/>
                  </a:lnTo>
                  <a:lnTo>
                    <a:pt x="68400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87756" y="1305131"/>
              <a:ext cx="1138484" cy="95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開發測試</a:t>
              </a:r>
              <a:endParaRPr lang="zh-CN" altLang="en-US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86066" y="5551795"/>
            <a:ext cx="1091398" cy="1149063"/>
            <a:chOff x="1249231" y="1218566"/>
            <a:chExt cx="1444101" cy="1323303"/>
          </a:xfrm>
        </p:grpSpPr>
        <p:sp>
          <p:nvSpPr>
            <p:cNvPr id="31" name="object 35"/>
            <p:cNvSpPr/>
            <p:nvPr/>
          </p:nvSpPr>
          <p:spPr>
            <a:xfrm>
              <a:off x="1249231" y="1218566"/>
              <a:ext cx="1444101" cy="1323303"/>
            </a:xfrm>
            <a:custGeom>
              <a:avLst/>
              <a:gdLst/>
              <a:ahLst/>
              <a:cxnLst/>
              <a:rect l="l" t="t" r="r" b="b"/>
              <a:pathLst>
                <a:path w="1368425" h="1368425">
                  <a:moveTo>
                    <a:pt x="684002" y="0"/>
                  </a:moveTo>
                  <a:lnTo>
                    <a:pt x="635154" y="1717"/>
                  </a:lnTo>
                  <a:lnTo>
                    <a:pt x="587233" y="6792"/>
                  </a:lnTo>
                  <a:lnTo>
                    <a:pt x="540354" y="15109"/>
                  </a:lnTo>
                  <a:lnTo>
                    <a:pt x="494634" y="26552"/>
                  </a:lnTo>
                  <a:lnTo>
                    <a:pt x="450188" y="41006"/>
                  </a:lnTo>
                  <a:lnTo>
                    <a:pt x="407131" y="58355"/>
                  </a:lnTo>
                  <a:lnTo>
                    <a:pt x="365581" y="78484"/>
                  </a:lnTo>
                  <a:lnTo>
                    <a:pt x="325652" y="101275"/>
                  </a:lnTo>
                  <a:lnTo>
                    <a:pt x="287460" y="126615"/>
                  </a:lnTo>
                  <a:lnTo>
                    <a:pt x="251121" y="154387"/>
                  </a:lnTo>
                  <a:lnTo>
                    <a:pt x="216751" y="184475"/>
                  </a:lnTo>
                  <a:lnTo>
                    <a:pt x="184465" y="216764"/>
                  </a:lnTo>
                  <a:lnTo>
                    <a:pt x="154380" y="251138"/>
                  </a:lnTo>
                  <a:lnTo>
                    <a:pt x="126610" y="287482"/>
                  </a:lnTo>
                  <a:lnTo>
                    <a:pt x="101272" y="325679"/>
                  </a:lnTo>
                  <a:lnTo>
                    <a:pt x="78482" y="365615"/>
                  </a:lnTo>
                  <a:lnTo>
                    <a:pt x="58354" y="407172"/>
                  </a:lnTo>
                  <a:lnTo>
                    <a:pt x="41006" y="450237"/>
                  </a:lnTo>
                  <a:lnTo>
                    <a:pt x="26552" y="494692"/>
                  </a:lnTo>
                  <a:lnTo>
                    <a:pt x="15109" y="540423"/>
                  </a:lnTo>
                  <a:lnTo>
                    <a:pt x="6792" y="587313"/>
                  </a:lnTo>
                  <a:lnTo>
                    <a:pt x="1717" y="635248"/>
                  </a:lnTo>
                  <a:lnTo>
                    <a:pt x="0" y="684110"/>
                  </a:lnTo>
                  <a:lnTo>
                    <a:pt x="1717" y="732945"/>
                  </a:lnTo>
                  <a:lnTo>
                    <a:pt x="6792" y="780853"/>
                  </a:lnTo>
                  <a:lnTo>
                    <a:pt x="15109" y="827720"/>
                  </a:lnTo>
                  <a:lnTo>
                    <a:pt x="26552" y="873430"/>
                  </a:lnTo>
                  <a:lnTo>
                    <a:pt x="41006" y="917867"/>
                  </a:lnTo>
                  <a:lnTo>
                    <a:pt x="58354" y="960914"/>
                  </a:lnTo>
                  <a:lnTo>
                    <a:pt x="78482" y="1002457"/>
                  </a:lnTo>
                  <a:lnTo>
                    <a:pt x="101272" y="1042380"/>
                  </a:lnTo>
                  <a:lnTo>
                    <a:pt x="126610" y="1080566"/>
                  </a:lnTo>
                  <a:lnTo>
                    <a:pt x="154380" y="1116900"/>
                  </a:lnTo>
                  <a:lnTo>
                    <a:pt x="184465" y="1151267"/>
                  </a:lnTo>
                  <a:lnTo>
                    <a:pt x="216751" y="1183549"/>
                  </a:lnTo>
                  <a:lnTo>
                    <a:pt x="251121" y="1213632"/>
                  </a:lnTo>
                  <a:lnTo>
                    <a:pt x="287460" y="1241399"/>
                  </a:lnTo>
                  <a:lnTo>
                    <a:pt x="325652" y="1266736"/>
                  </a:lnTo>
                  <a:lnTo>
                    <a:pt x="365581" y="1289525"/>
                  </a:lnTo>
                  <a:lnTo>
                    <a:pt x="407131" y="1309651"/>
                  </a:lnTo>
                  <a:lnTo>
                    <a:pt x="450188" y="1326999"/>
                  </a:lnTo>
                  <a:lnTo>
                    <a:pt x="494634" y="1341453"/>
                  </a:lnTo>
                  <a:lnTo>
                    <a:pt x="540354" y="1352896"/>
                  </a:lnTo>
                  <a:lnTo>
                    <a:pt x="587233" y="1361213"/>
                  </a:lnTo>
                  <a:lnTo>
                    <a:pt x="635154" y="1366288"/>
                  </a:lnTo>
                  <a:lnTo>
                    <a:pt x="684002" y="1368005"/>
                  </a:lnTo>
                  <a:lnTo>
                    <a:pt x="732851" y="1366288"/>
                  </a:lnTo>
                  <a:lnTo>
                    <a:pt x="780772" y="1361213"/>
                  </a:lnTo>
                  <a:lnTo>
                    <a:pt x="827651" y="1352896"/>
                  </a:lnTo>
                  <a:lnTo>
                    <a:pt x="873371" y="1341452"/>
                  </a:lnTo>
                  <a:lnTo>
                    <a:pt x="917817" y="1326998"/>
                  </a:lnTo>
                  <a:lnTo>
                    <a:pt x="960872" y="1309649"/>
                  </a:lnTo>
                  <a:lnTo>
                    <a:pt x="1002422" y="1289522"/>
                  </a:lnTo>
                  <a:lnTo>
                    <a:pt x="1042351" y="1266731"/>
                  </a:lnTo>
                  <a:lnTo>
                    <a:pt x="1080543" y="1241393"/>
                  </a:lnTo>
                  <a:lnTo>
                    <a:pt x="1116881" y="1213623"/>
                  </a:lnTo>
                  <a:lnTo>
                    <a:pt x="1151251" y="1183537"/>
                  </a:lnTo>
                  <a:lnTo>
                    <a:pt x="1183536" y="1151250"/>
                  </a:lnTo>
                  <a:lnTo>
                    <a:pt x="1213621" y="1116880"/>
                  </a:lnTo>
                  <a:lnTo>
                    <a:pt x="1241391" y="1080541"/>
                  </a:lnTo>
                  <a:lnTo>
                    <a:pt x="1266728" y="1042348"/>
                  </a:lnTo>
                  <a:lnTo>
                    <a:pt x="1289518" y="1002419"/>
                  </a:lnTo>
                  <a:lnTo>
                    <a:pt x="1309645" y="960868"/>
                  </a:lnTo>
                  <a:lnTo>
                    <a:pt x="1326993" y="917812"/>
                  </a:lnTo>
                  <a:lnTo>
                    <a:pt x="1341447" y="873365"/>
                  </a:lnTo>
                  <a:lnTo>
                    <a:pt x="1352890" y="827645"/>
                  </a:lnTo>
                  <a:lnTo>
                    <a:pt x="1361207" y="780766"/>
                  </a:lnTo>
                  <a:lnTo>
                    <a:pt x="1366282" y="732844"/>
                  </a:lnTo>
                  <a:lnTo>
                    <a:pt x="1367999" y="683996"/>
                  </a:lnTo>
                  <a:lnTo>
                    <a:pt x="1366282" y="635148"/>
                  </a:lnTo>
                  <a:lnTo>
                    <a:pt x="1361207" y="587226"/>
                  </a:lnTo>
                  <a:lnTo>
                    <a:pt x="1352890" y="540348"/>
                  </a:lnTo>
                  <a:lnTo>
                    <a:pt x="1341447" y="494628"/>
                  </a:lnTo>
                  <a:lnTo>
                    <a:pt x="1326993" y="450182"/>
                  </a:lnTo>
                  <a:lnTo>
                    <a:pt x="1309645" y="407126"/>
                  </a:lnTo>
                  <a:lnTo>
                    <a:pt x="1289518" y="365576"/>
                  </a:lnTo>
                  <a:lnTo>
                    <a:pt x="1266728" y="325647"/>
                  </a:lnTo>
                  <a:lnTo>
                    <a:pt x="1241391" y="287456"/>
                  </a:lnTo>
                  <a:lnTo>
                    <a:pt x="1213621" y="251117"/>
                  </a:lnTo>
                  <a:lnTo>
                    <a:pt x="1183536" y="216748"/>
                  </a:lnTo>
                  <a:lnTo>
                    <a:pt x="1151251" y="184462"/>
                  </a:lnTo>
                  <a:lnTo>
                    <a:pt x="1116881" y="154377"/>
                  </a:lnTo>
                  <a:lnTo>
                    <a:pt x="1080543" y="126608"/>
                  </a:lnTo>
                  <a:lnTo>
                    <a:pt x="1042351" y="101270"/>
                  </a:lnTo>
                  <a:lnTo>
                    <a:pt x="1002422" y="78480"/>
                  </a:lnTo>
                  <a:lnTo>
                    <a:pt x="960872" y="58353"/>
                  </a:lnTo>
                  <a:lnTo>
                    <a:pt x="917817" y="41005"/>
                  </a:lnTo>
                  <a:lnTo>
                    <a:pt x="873371" y="26552"/>
                  </a:lnTo>
                  <a:lnTo>
                    <a:pt x="827651" y="15109"/>
                  </a:lnTo>
                  <a:lnTo>
                    <a:pt x="780772" y="6792"/>
                  </a:lnTo>
                  <a:lnTo>
                    <a:pt x="732851" y="1717"/>
                  </a:lnTo>
                  <a:lnTo>
                    <a:pt x="68400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58308" y="1614381"/>
              <a:ext cx="1138484" cy="53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驗收</a:t>
              </a:r>
              <a:endParaRPr lang="zh-CN" altLang="en-US" sz="2400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2425905" y="2135737"/>
            <a:ext cx="0" cy="365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425905" y="3638504"/>
            <a:ext cx="11933" cy="377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437838" y="5180766"/>
            <a:ext cx="5752" cy="371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4" y="2519596"/>
            <a:ext cx="1198342" cy="11751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1" b="22222"/>
          <a:stretch/>
        </p:blipFill>
        <p:spPr>
          <a:xfrm>
            <a:off x="8792924" y="987280"/>
            <a:ext cx="1263449" cy="11657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4" y="5551795"/>
            <a:ext cx="1161504" cy="107773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385" y="4064101"/>
            <a:ext cx="1205881" cy="11036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92325" y="957868"/>
            <a:ext cx="5493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用戶需求價值評估（需方）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用戶提出具體需求（需方）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用戶需求分析 （供方）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提案系統申請立案（供方）</a:t>
            </a:r>
          </a:p>
        </p:txBody>
      </p:sp>
    </p:spTree>
    <p:extLst>
      <p:ext uri="{BB962C8B-B14F-4D97-AF65-F5344CB8AC3E}">
        <p14:creationId xmlns:p14="http://schemas.microsoft.com/office/powerpoint/2010/main" val="14796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3486" y="256123"/>
            <a:ext cx="1006794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JBD </a:t>
            </a:r>
            <a:r>
              <a:rPr lang="en-US" altLang="zh-TW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NN-VN</a:t>
            </a:r>
            <a:r>
              <a:rPr lang="zh-TW" altLang="en-US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數位轉型專案評估表 </a:t>
            </a:r>
            <a:r>
              <a:rPr lang="en-US" altLang="zh-CN" sz="32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–</a:t>
            </a:r>
            <a:r>
              <a:rPr lang="zh-CN" altLang="en-US" sz="20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完成</a:t>
            </a:r>
            <a:r>
              <a:rPr lang="zh-CN" altLang="en-US" sz="20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專案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486" y="1039671"/>
            <a:ext cx="9885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TW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已完成落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en-US" altLang="zh-CN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項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（評估效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益</a:t>
            </a:r>
            <a:r>
              <a:rPr lang="vi-VN" altLang="zh-CN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31829" y="1593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487" y="2531066"/>
            <a:ext cx="11801475" cy="2519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977" t="3570"/>
          <a:stretch/>
        </p:blipFill>
        <p:spPr>
          <a:xfrm>
            <a:off x="87826" y="2516999"/>
            <a:ext cx="11937136" cy="26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1711" y="266088"/>
            <a:ext cx="1006794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JBD </a:t>
            </a:r>
            <a:r>
              <a:rPr lang="en-US" altLang="zh-TW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NN-VN</a:t>
            </a:r>
            <a:r>
              <a:rPr lang="zh-TW" altLang="en-US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數位轉型專案評估表 </a:t>
            </a:r>
            <a:r>
              <a:rPr lang="en-US" altLang="zh-CN" sz="32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–</a:t>
            </a:r>
            <a:r>
              <a:rPr lang="zh-CN" altLang="en-US" sz="20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驗收中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9936" y="1039671"/>
            <a:ext cx="98850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驗收中</a:t>
            </a:r>
            <a:r>
              <a:rPr lang="en-US" altLang="zh-CN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項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（評估效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益</a:t>
            </a:r>
            <a:r>
              <a:rPr lang="en-US" altLang="zh-CN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CN" sz="2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31829" y="15936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" y="2415983"/>
            <a:ext cx="11739856" cy="28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2"/>
          <p:cNvSpPr txBox="1">
            <a:spLocks noGrp="1"/>
          </p:cNvSpPr>
          <p:nvPr>
            <p:ph type="title"/>
          </p:nvPr>
        </p:nvSpPr>
        <p:spPr>
          <a:xfrm>
            <a:off x="448867" y="0"/>
            <a:ext cx="787338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800" b="1" spc="-1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JBD </a:t>
            </a:r>
            <a:r>
              <a:rPr lang="en-US" altLang="zh-TW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NN-VN</a:t>
            </a:r>
            <a:r>
              <a:rPr lang="zh-TW" altLang="en-US" sz="28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數位轉型專案評估表 </a:t>
            </a:r>
            <a:r>
              <a:rPr lang="en-US" altLang="zh-CN" sz="32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– </a:t>
            </a:r>
            <a:r>
              <a:rPr lang="zh-CN" altLang="en-US" sz="2000" b="1" spc="-1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在開發中</a:t>
            </a:r>
            <a:endParaRPr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428" y="382795"/>
            <a:ext cx="112161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CCD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智能檢測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（應用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深度學習）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導入複製 </a:t>
            </a:r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 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 </a:t>
            </a:r>
            <a:r>
              <a:rPr lang="en-US" altLang="zh-TW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 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廠區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 </a:t>
            </a:r>
            <a:r>
              <a:rPr lang="en-US" altLang="zh-TW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Fii</a:t>
            </a:r>
            <a:r>
              <a:rPr lang="en-US" altLang="zh-TW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VN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團隊合作展開個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 </a:t>
            </a:r>
            <a:r>
              <a:rPr lang="en-US" altLang="zh-TW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及自研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評估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創造效益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vi-VN" altLang="zh-TW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144</a:t>
            </a:r>
            <a:r>
              <a:rPr lang="zh-TW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en-US" altLang="zh-TW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571" y="1708733"/>
            <a:ext cx="10588172" cy="5031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772" t="-939"/>
          <a:stretch/>
        </p:blipFill>
        <p:spPr>
          <a:xfrm>
            <a:off x="888275" y="1658983"/>
            <a:ext cx="10792552" cy="50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609600" y="2073551"/>
            <a:ext cx="10798629" cy="4617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501467" y="216888"/>
            <a:ext cx="61526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zh-TW" altLang="en-US" sz="28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月度計劃進展</a:t>
            </a:r>
            <a:endParaRPr sz="28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147" y="647775"/>
            <a:ext cx="115843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</a:t>
            </a:r>
            <a:r>
              <a:rPr lang="zh-TW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r>
              <a:rPr lang="en-US" altLang="zh-CN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專案：</a:t>
            </a: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MPM EXCEL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智慧整理分析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期），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 Agile &amp; SOP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對比軟件，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CCD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智能檢測集合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專案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驗收</a:t>
            </a:r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TW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專案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 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ETAC </a:t>
            </a:r>
            <a:r>
              <a:rPr lang="zh-TW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SML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系統、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Dell </a:t>
            </a:r>
            <a:r>
              <a:rPr lang="en-US" altLang="zh-CN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Invoice Tool</a:t>
            </a:r>
            <a:endParaRPr lang="zh-TW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TW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136993"/>
              </p:ext>
            </p:extLst>
          </p:nvPr>
        </p:nvGraphicFramePr>
        <p:xfrm>
          <a:off x="609599" y="2057399"/>
          <a:ext cx="10798629" cy="463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58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97967"/>
            <a:ext cx="3673687" cy="1274233"/>
          </a:xfrm>
          <a:custGeom>
            <a:avLst/>
            <a:gdLst/>
            <a:ahLst/>
            <a:cxnLst/>
            <a:rect l="l" t="t" r="r" b="b"/>
            <a:pathLst>
              <a:path w="5510530" h="1911350">
                <a:moveTo>
                  <a:pt x="1740395" y="876871"/>
                </a:moveTo>
                <a:lnTo>
                  <a:pt x="356527" y="876871"/>
                </a:lnTo>
                <a:lnTo>
                  <a:pt x="356527" y="900747"/>
                </a:lnTo>
                <a:lnTo>
                  <a:pt x="1740395" y="900747"/>
                </a:lnTo>
                <a:lnTo>
                  <a:pt x="1740395" y="876871"/>
                </a:lnTo>
                <a:close/>
              </a:path>
              <a:path w="5510530" h="1911350">
                <a:moveTo>
                  <a:pt x="4683112" y="1195158"/>
                </a:moveTo>
                <a:lnTo>
                  <a:pt x="2066480" y="1195158"/>
                </a:lnTo>
                <a:lnTo>
                  <a:pt x="1843786" y="662025"/>
                </a:lnTo>
                <a:lnTo>
                  <a:pt x="276987" y="662025"/>
                </a:lnTo>
                <a:lnTo>
                  <a:pt x="0" y="0"/>
                </a:lnTo>
                <a:lnTo>
                  <a:pt x="0" y="74714"/>
                </a:lnTo>
                <a:lnTo>
                  <a:pt x="269036" y="717727"/>
                </a:lnTo>
                <a:lnTo>
                  <a:pt x="1835835" y="717727"/>
                </a:lnTo>
                <a:lnTo>
                  <a:pt x="2058530" y="1242898"/>
                </a:lnTo>
                <a:lnTo>
                  <a:pt x="4683112" y="1242898"/>
                </a:lnTo>
                <a:lnTo>
                  <a:pt x="4683112" y="1195158"/>
                </a:lnTo>
                <a:close/>
              </a:path>
              <a:path w="5510530" h="1911350">
                <a:moveTo>
                  <a:pt x="5001247" y="1433868"/>
                </a:moveTo>
                <a:lnTo>
                  <a:pt x="2026716" y="1433868"/>
                </a:lnTo>
                <a:lnTo>
                  <a:pt x="1891512" y="1099667"/>
                </a:lnTo>
                <a:lnTo>
                  <a:pt x="229273" y="1099667"/>
                </a:lnTo>
                <a:lnTo>
                  <a:pt x="0" y="559943"/>
                </a:lnTo>
                <a:lnTo>
                  <a:pt x="0" y="602538"/>
                </a:lnTo>
                <a:lnTo>
                  <a:pt x="221310" y="1123543"/>
                </a:lnTo>
                <a:lnTo>
                  <a:pt x="1883549" y="1123543"/>
                </a:lnTo>
                <a:lnTo>
                  <a:pt x="2026716" y="1457744"/>
                </a:lnTo>
                <a:lnTo>
                  <a:pt x="5001247" y="1457744"/>
                </a:lnTo>
                <a:lnTo>
                  <a:pt x="5001247" y="1433868"/>
                </a:lnTo>
                <a:close/>
              </a:path>
              <a:path w="5510530" h="1911350">
                <a:moveTo>
                  <a:pt x="5510263" y="1648714"/>
                </a:moveTo>
                <a:lnTo>
                  <a:pt x="2320988" y="1648714"/>
                </a:lnTo>
                <a:lnTo>
                  <a:pt x="2225548" y="1879473"/>
                </a:lnTo>
                <a:lnTo>
                  <a:pt x="1859699" y="1879473"/>
                </a:lnTo>
                <a:lnTo>
                  <a:pt x="1637004" y="1338389"/>
                </a:lnTo>
                <a:lnTo>
                  <a:pt x="22479" y="1338389"/>
                </a:lnTo>
                <a:lnTo>
                  <a:pt x="0" y="1286154"/>
                </a:lnTo>
                <a:lnTo>
                  <a:pt x="0" y="1327238"/>
                </a:lnTo>
                <a:lnTo>
                  <a:pt x="14528" y="1362252"/>
                </a:lnTo>
                <a:lnTo>
                  <a:pt x="1629054" y="1362252"/>
                </a:lnTo>
                <a:lnTo>
                  <a:pt x="1846326" y="1879473"/>
                </a:lnTo>
                <a:lnTo>
                  <a:pt x="1859699" y="1911299"/>
                </a:lnTo>
                <a:lnTo>
                  <a:pt x="2233498" y="1911299"/>
                </a:lnTo>
                <a:lnTo>
                  <a:pt x="2328938" y="1680540"/>
                </a:lnTo>
                <a:lnTo>
                  <a:pt x="5510263" y="1680540"/>
                </a:lnTo>
                <a:lnTo>
                  <a:pt x="5510263" y="1648714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7658566" y="2172693"/>
            <a:ext cx="4576498" cy="3096959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algn="ctr">
              <a:spcBef>
                <a:spcPts val="67"/>
              </a:spcBef>
            </a:pPr>
            <a:r>
              <a:rPr sz="2800" spc="870" dirty="0">
                <a:solidFill>
                  <a:srgbClr val="94CAFA"/>
                </a:solidFill>
                <a:latin typeface="Arial"/>
                <a:cs typeface="Arial"/>
              </a:rPr>
              <a:t> </a:t>
            </a:r>
            <a:r>
              <a:rPr lang="zh-CN" altLang="en-US" sz="2800" b="1" spc="870" dirty="0">
                <a:solidFill>
                  <a:srgbClr val="94C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供方</a:t>
            </a:r>
            <a:r>
              <a:rPr lang="zh-CN" altLang="en-US" sz="2800" b="1" spc="870" dirty="0" smtClean="0">
                <a:solidFill>
                  <a:srgbClr val="94C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</a:rPr>
              <a:t>人力嚴重不足</a:t>
            </a:r>
            <a:endParaRPr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Droid Sans Fallback"/>
            </a:endParaRPr>
          </a:p>
          <a:p>
            <a:pPr marL="8044" marR="3387">
              <a:spcBef>
                <a:spcPts val="1093"/>
              </a:spcBef>
            </a:pPr>
            <a:r>
              <a:rPr lang="en-US" altLang="zh-CN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AI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部技術人員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4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人（其中系統化編程開發人員僅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1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人，其餘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3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人是機器視覺方向）</a:t>
            </a:r>
            <a:endParaRPr lang="en-US" altLang="zh-CN" sz="2200" spc="-3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roid Sans Fallback"/>
            </a:endParaRPr>
          </a:p>
          <a:p>
            <a:pPr marL="8044" marR="3387">
              <a:spcBef>
                <a:spcPts val="1093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以上人員入</a:t>
            </a: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職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時均為</a:t>
            </a: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應屆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畢業生</a:t>
            </a:r>
            <a:endParaRPr lang="en-US" altLang="zh-CN" sz="2200" spc="-3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PAexGothic"/>
            </a:endParaRPr>
          </a:p>
          <a:p>
            <a:pPr marL="8044" marR="3387">
              <a:spcBef>
                <a:spcPts val="1093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向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VN </a:t>
            </a:r>
            <a:r>
              <a:rPr lang="en-US" altLang="zh-CN" sz="2200" spc="-3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Fii</a:t>
            </a: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借入人員：</a:t>
            </a:r>
            <a:r>
              <a:rPr lang="en-US" altLang="zh-CN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1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人</a:t>
            </a:r>
            <a:endParaRPr lang="en-US" altLang="zh-CN" sz="2200" spc="-3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PAexGothic"/>
            </a:endParaRPr>
          </a:p>
          <a:p>
            <a:pPr marL="8044" marR="3387">
              <a:spcBef>
                <a:spcPts val="1093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近半年來人資提供有效候選人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0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人</a:t>
            </a:r>
            <a:endParaRPr sz="2200" dirty="0">
              <a:latin typeface="Microsoft YaHei" panose="020B0503020204020204" pitchFamily="34" charset="-122"/>
              <a:ea typeface="Microsoft YaHei" panose="020B0503020204020204" pitchFamily="34" charset="-122"/>
              <a:cs typeface="IPAex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472" y="2250362"/>
            <a:ext cx="4622800" cy="2737502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algn="ctr">
              <a:lnSpc>
                <a:spcPct val="150000"/>
              </a:lnSpc>
              <a:spcBef>
                <a:spcPts val="67"/>
              </a:spcBef>
            </a:pPr>
            <a:r>
              <a:rPr lang="zh-CN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zh-CN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需求非常旺盛</a:t>
            </a:r>
            <a:endParaRPr lang="en-US" altLang="zh-CN" sz="2800" b="1" dirty="0">
              <a:solidFill>
                <a:schemeClr val="tx2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7"/>
              </a:spcBef>
            </a:pP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提供需求用戶數量：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5+</a:t>
            </a: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個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部門</a:t>
            </a:r>
            <a:endParaRPr lang="en-US" altLang="zh-CN" sz="2200" spc="-3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roid Sans Fallback"/>
            </a:endParaRPr>
          </a:p>
          <a:p>
            <a:pPr>
              <a:lnSpc>
                <a:spcPct val="150000"/>
              </a:lnSpc>
              <a:spcBef>
                <a:spcPts val="67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項目開展：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26+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項</a:t>
            </a:r>
            <a:endParaRPr lang="en-US" altLang="zh-CN" sz="2200" spc="-3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roid Sans Fallback"/>
            </a:endParaRPr>
          </a:p>
          <a:p>
            <a:pPr>
              <a:lnSpc>
                <a:spcPct val="150000"/>
              </a:lnSpc>
              <a:spcBef>
                <a:spcPts val="67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預計待開展專案：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100+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項</a:t>
            </a:r>
            <a:endParaRPr lang="en-US" altLang="zh-CN" sz="2200" spc="-3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roid Sans Fallback"/>
            </a:endParaRPr>
          </a:p>
          <a:p>
            <a:pPr>
              <a:lnSpc>
                <a:spcPct val="150000"/>
              </a:lnSpc>
              <a:spcBef>
                <a:spcPts val="67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預計待開展</a:t>
            </a:r>
            <a:r>
              <a:rPr lang="zh-CN" altLang="en-US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專案價值：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1000+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萬</a:t>
            </a:r>
            <a:r>
              <a:rPr lang="en-US" altLang="zh-CN" sz="2200" spc="-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roid Sans Fallback"/>
              </a:rPr>
              <a:t>RMB</a:t>
            </a:r>
          </a:p>
        </p:txBody>
      </p:sp>
      <p:sp>
        <p:nvSpPr>
          <p:cNvPr id="7" name="object 7"/>
          <p:cNvSpPr/>
          <p:nvPr/>
        </p:nvSpPr>
        <p:spPr>
          <a:xfrm>
            <a:off x="11377493" y="685800"/>
            <a:ext cx="126999" cy="12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11138409" y="685800"/>
            <a:ext cx="126999" cy="12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/>
          <p:nvPr/>
        </p:nvSpPr>
        <p:spPr>
          <a:xfrm>
            <a:off x="10899324" y="685800"/>
            <a:ext cx="126999" cy="12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" name="object 10"/>
          <p:cNvSpPr/>
          <p:nvPr/>
        </p:nvSpPr>
        <p:spPr>
          <a:xfrm>
            <a:off x="8484591" y="4884606"/>
            <a:ext cx="3707553" cy="1287780"/>
          </a:xfrm>
          <a:custGeom>
            <a:avLst/>
            <a:gdLst/>
            <a:ahLst/>
            <a:cxnLst/>
            <a:rect l="l" t="t" r="r" b="b"/>
            <a:pathLst>
              <a:path w="5561330" h="1931670">
                <a:moveTo>
                  <a:pt x="5153736" y="896912"/>
                </a:moveTo>
                <a:lnTo>
                  <a:pt x="3769868" y="896912"/>
                </a:lnTo>
                <a:lnTo>
                  <a:pt x="3769868" y="920788"/>
                </a:lnTo>
                <a:lnTo>
                  <a:pt x="5153736" y="920788"/>
                </a:lnTo>
                <a:lnTo>
                  <a:pt x="5153736" y="896912"/>
                </a:lnTo>
                <a:close/>
              </a:path>
              <a:path w="5561330" h="1931670">
                <a:moveTo>
                  <a:pt x="5561101" y="1188110"/>
                </a:moveTo>
                <a:lnTo>
                  <a:pt x="5487771" y="1358430"/>
                </a:lnTo>
                <a:lnTo>
                  <a:pt x="3873258" y="1358430"/>
                </a:lnTo>
                <a:lnTo>
                  <a:pt x="3650564" y="1899513"/>
                </a:lnTo>
                <a:lnTo>
                  <a:pt x="3284715" y="1899513"/>
                </a:lnTo>
                <a:lnTo>
                  <a:pt x="3189274" y="1668754"/>
                </a:lnTo>
                <a:lnTo>
                  <a:pt x="0" y="1668754"/>
                </a:lnTo>
                <a:lnTo>
                  <a:pt x="0" y="1700580"/>
                </a:lnTo>
                <a:lnTo>
                  <a:pt x="3181324" y="1700580"/>
                </a:lnTo>
                <a:lnTo>
                  <a:pt x="3276765" y="1931339"/>
                </a:lnTo>
                <a:lnTo>
                  <a:pt x="3650564" y="1931339"/>
                </a:lnTo>
                <a:lnTo>
                  <a:pt x="3663937" y="1899513"/>
                </a:lnTo>
                <a:lnTo>
                  <a:pt x="3881209" y="1382293"/>
                </a:lnTo>
                <a:lnTo>
                  <a:pt x="5495734" y="1382293"/>
                </a:lnTo>
                <a:lnTo>
                  <a:pt x="5561101" y="1224838"/>
                </a:lnTo>
                <a:lnTo>
                  <a:pt x="5561101" y="1188110"/>
                </a:lnTo>
                <a:close/>
              </a:path>
              <a:path w="5561330" h="1931670">
                <a:moveTo>
                  <a:pt x="5561101" y="460298"/>
                </a:moveTo>
                <a:lnTo>
                  <a:pt x="5280990" y="1119708"/>
                </a:lnTo>
                <a:lnTo>
                  <a:pt x="3618750" y="1119708"/>
                </a:lnTo>
                <a:lnTo>
                  <a:pt x="3483546" y="1453908"/>
                </a:lnTo>
                <a:lnTo>
                  <a:pt x="509016" y="1453908"/>
                </a:lnTo>
                <a:lnTo>
                  <a:pt x="509016" y="1477784"/>
                </a:lnTo>
                <a:lnTo>
                  <a:pt x="3483546" y="1477784"/>
                </a:lnTo>
                <a:lnTo>
                  <a:pt x="3626701" y="1143584"/>
                </a:lnTo>
                <a:lnTo>
                  <a:pt x="5288940" y="1143584"/>
                </a:lnTo>
                <a:lnTo>
                  <a:pt x="5561101" y="502894"/>
                </a:lnTo>
                <a:lnTo>
                  <a:pt x="5561101" y="460298"/>
                </a:lnTo>
                <a:close/>
              </a:path>
              <a:path w="5561330" h="1931670">
                <a:moveTo>
                  <a:pt x="5561101" y="0"/>
                </a:moveTo>
                <a:lnTo>
                  <a:pt x="5518658" y="0"/>
                </a:lnTo>
                <a:lnTo>
                  <a:pt x="5233276" y="682066"/>
                </a:lnTo>
                <a:lnTo>
                  <a:pt x="3666477" y="682066"/>
                </a:lnTo>
                <a:lnTo>
                  <a:pt x="3443782" y="1215199"/>
                </a:lnTo>
                <a:lnTo>
                  <a:pt x="827138" y="1215199"/>
                </a:lnTo>
                <a:lnTo>
                  <a:pt x="827138" y="1262938"/>
                </a:lnTo>
                <a:lnTo>
                  <a:pt x="3451733" y="1262938"/>
                </a:lnTo>
                <a:lnTo>
                  <a:pt x="3674427" y="737768"/>
                </a:lnTo>
                <a:lnTo>
                  <a:pt x="5241226" y="737768"/>
                </a:lnTo>
                <a:lnTo>
                  <a:pt x="5527548" y="53454"/>
                </a:lnTo>
                <a:lnTo>
                  <a:pt x="5561101" y="53454"/>
                </a:lnTo>
                <a:lnTo>
                  <a:pt x="5561101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-9237" y="1347930"/>
            <a:ext cx="3673687" cy="1274233"/>
          </a:xfrm>
          <a:custGeom>
            <a:avLst/>
            <a:gdLst/>
            <a:ahLst/>
            <a:cxnLst/>
            <a:rect l="l" t="t" r="r" b="b"/>
            <a:pathLst>
              <a:path w="5510530" h="1911350">
                <a:moveTo>
                  <a:pt x="1740395" y="1010551"/>
                </a:moveTo>
                <a:lnTo>
                  <a:pt x="356527" y="1010551"/>
                </a:lnTo>
                <a:lnTo>
                  <a:pt x="356527" y="1034427"/>
                </a:lnTo>
                <a:lnTo>
                  <a:pt x="1740395" y="1034427"/>
                </a:lnTo>
                <a:lnTo>
                  <a:pt x="1740395" y="1010551"/>
                </a:lnTo>
                <a:close/>
              </a:path>
              <a:path w="5510530" h="1911350">
                <a:moveTo>
                  <a:pt x="4683112" y="668401"/>
                </a:moveTo>
                <a:lnTo>
                  <a:pt x="2058530" y="668401"/>
                </a:lnTo>
                <a:lnTo>
                  <a:pt x="1835835" y="1193571"/>
                </a:lnTo>
                <a:lnTo>
                  <a:pt x="269036" y="1193571"/>
                </a:lnTo>
                <a:lnTo>
                  <a:pt x="0" y="1836585"/>
                </a:lnTo>
                <a:lnTo>
                  <a:pt x="0" y="1911299"/>
                </a:lnTo>
                <a:lnTo>
                  <a:pt x="276987" y="1249273"/>
                </a:lnTo>
                <a:lnTo>
                  <a:pt x="1843786" y="1249273"/>
                </a:lnTo>
                <a:lnTo>
                  <a:pt x="2066480" y="716140"/>
                </a:lnTo>
                <a:lnTo>
                  <a:pt x="4683112" y="716140"/>
                </a:lnTo>
                <a:lnTo>
                  <a:pt x="4683112" y="668401"/>
                </a:lnTo>
                <a:close/>
              </a:path>
              <a:path w="5510530" h="1911350">
                <a:moveTo>
                  <a:pt x="5001247" y="453555"/>
                </a:moveTo>
                <a:lnTo>
                  <a:pt x="2026716" y="453555"/>
                </a:lnTo>
                <a:lnTo>
                  <a:pt x="1883549" y="787755"/>
                </a:lnTo>
                <a:lnTo>
                  <a:pt x="221310" y="787755"/>
                </a:lnTo>
                <a:lnTo>
                  <a:pt x="0" y="1308760"/>
                </a:lnTo>
                <a:lnTo>
                  <a:pt x="0" y="1351356"/>
                </a:lnTo>
                <a:lnTo>
                  <a:pt x="229273" y="811631"/>
                </a:lnTo>
                <a:lnTo>
                  <a:pt x="1891512" y="811631"/>
                </a:lnTo>
                <a:lnTo>
                  <a:pt x="2026716" y="477431"/>
                </a:lnTo>
                <a:lnTo>
                  <a:pt x="5001247" y="477431"/>
                </a:lnTo>
                <a:lnTo>
                  <a:pt x="5001247" y="453555"/>
                </a:lnTo>
                <a:close/>
              </a:path>
              <a:path w="5510530" h="1911350">
                <a:moveTo>
                  <a:pt x="5510263" y="230759"/>
                </a:moveTo>
                <a:lnTo>
                  <a:pt x="2328938" y="230759"/>
                </a:lnTo>
                <a:lnTo>
                  <a:pt x="2233498" y="0"/>
                </a:lnTo>
                <a:lnTo>
                  <a:pt x="1859699" y="0"/>
                </a:lnTo>
                <a:lnTo>
                  <a:pt x="1846326" y="31826"/>
                </a:lnTo>
                <a:lnTo>
                  <a:pt x="1629054" y="549046"/>
                </a:lnTo>
                <a:lnTo>
                  <a:pt x="14528" y="549046"/>
                </a:lnTo>
                <a:lnTo>
                  <a:pt x="0" y="584047"/>
                </a:lnTo>
                <a:lnTo>
                  <a:pt x="0" y="625144"/>
                </a:lnTo>
                <a:lnTo>
                  <a:pt x="22479" y="572909"/>
                </a:lnTo>
                <a:lnTo>
                  <a:pt x="1637004" y="572909"/>
                </a:lnTo>
                <a:lnTo>
                  <a:pt x="1859699" y="31826"/>
                </a:lnTo>
                <a:lnTo>
                  <a:pt x="2225548" y="31826"/>
                </a:lnTo>
                <a:lnTo>
                  <a:pt x="2320988" y="262585"/>
                </a:lnTo>
                <a:lnTo>
                  <a:pt x="5510263" y="262585"/>
                </a:lnTo>
                <a:lnTo>
                  <a:pt x="5510263" y="230759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8280400" y="1340522"/>
            <a:ext cx="3707553" cy="1289050"/>
          </a:xfrm>
          <a:custGeom>
            <a:avLst/>
            <a:gdLst/>
            <a:ahLst/>
            <a:cxnLst/>
            <a:rect l="l" t="t" r="r" b="b"/>
            <a:pathLst>
              <a:path w="5561330" h="1933575">
                <a:moveTo>
                  <a:pt x="5153736" y="1010551"/>
                </a:moveTo>
                <a:lnTo>
                  <a:pt x="3769868" y="1010551"/>
                </a:lnTo>
                <a:lnTo>
                  <a:pt x="3769868" y="1034427"/>
                </a:lnTo>
                <a:lnTo>
                  <a:pt x="5153736" y="1034427"/>
                </a:lnTo>
                <a:lnTo>
                  <a:pt x="5153736" y="1010551"/>
                </a:lnTo>
                <a:close/>
              </a:path>
              <a:path w="5561330" h="1933575">
                <a:moveTo>
                  <a:pt x="5561101" y="1877885"/>
                </a:moveTo>
                <a:lnTo>
                  <a:pt x="5527548" y="1877885"/>
                </a:lnTo>
                <a:lnTo>
                  <a:pt x="5241226" y="1193571"/>
                </a:lnTo>
                <a:lnTo>
                  <a:pt x="3674427" y="1193571"/>
                </a:lnTo>
                <a:lnTo>
                  <a:pt x="3451733" y="668401"/>
                </a:lnTo>
                <a:lnTo>
                  <a:pt x="827138" y="668401"/>
                </a:lnTo>
                <a:lnTo>
                  <a:pt x="827138" y="716140"/>
                </a:lnTo>
                <a:lnTo>
                  <a:pt x="3443782" y="716140"/>
                </a:lnTo>
                <a:lnTo>
                  <a:pt x="3666477" y="1249273"/>
                </a:lnTo>
                <a:lnTo>
                  <a:pt x="5233276" y="1249273"/>
                </a:lnTo>
                <a:lnTo>
                  <a:pt x="5519585" y="1933575"/>
                </a:lnTo>
                <a:lnTo>
                  <a:pt x="5561101" y="1933575"/>
                </a:lnTo>
                <a:lnTo>
                  <a:pt x="5561101" y="1877885"/>
                </a:lnTo>
                <a:close/>
              </a:path>
              <a:path w="5561330" h="1933575">
                <a:moveTo>
                  <a:pt x="5561101" y="1428445"/>
                </a:moveTo>
                <a:lnTo>
                  <a:pt x="5288940" y="787755"/>
                </a:lnTo>
                <a:lnTo>
                  <a:pt x="3626701" y="787755"/>
                </a:lnTo>
                <a:lnTo>
                  <a:pt x="3483546" y="453555"/>
                </a:lnTo>
                <a:lnTo>
                  <a:pt x="509016" y="453555"/>
                </a:lnTo>
                <a:lnTo>
                  <a:pt x="509016" y="477431"/>
                </a:lnTo>
                <a:lnTo>
                  <a:pt x="3483546" y="477431"/>
                </a:lnTo>
                <a:lnTo>
                  <a:pt x="3618750" y="811631"/>
                </a:lnTo>
                <a:lnTo>
                  <a:pt x="5280990" y="811631"/>
                </a:lnTo>
                <a:lnTo>
                  <a:pt x="5561101" y="1471041"/>
                </a:lnTo>
                <a:lnTo>
                  <a:pt x="5561101" y="1428445"/>
                </a:lnTo>
                <a:close/>
              </a:path>
              <a:path w="5561330" h="1933575">
                <a:moveTo>
                  <a:pt x="5561101" y="706501"/>
                </a:moveTo>
                <a:lnTo>
                  <a:pt x="5495734" y="549046"/>
                </a:lnTo>
                <a:lnTo>
                  <a:pt x="3881209" y="549046"/>
                </a:lnTo>
                <a:lnTo>
                  <a:pt x="3663937" y="31826"/>
                </a:lnTo>
                <a:lnTo>
                  <a:pt x="3650564" y="0"/>
                </a:lnTo>
                <a:lnTo>
                  <a:pt x="3276765" y="0"/>
                </a:lnTo>
                <a:lnTo>
                  <a:pt x="3181324" y="230759"/>
                </a:lnTo>
                <a:lnTo>
                  <a:pt x="0" y="230759"/>
                </a:lnTo>
                <a:lnTo>
                  <a:pt x="0" y="262585"/>
                </a:lnTo>
                <a:lnTo>
                  <a:pt x="3189274" y="262585"/>
                </a:lnTo>
                <a:lnTo>
                  <a:pt x="3284715" y="31826"/>
                </a:lnTo>
                <a:lnTo>
                  <a:pt x="3650564" y="31826"/>
                </a:lnTo>
                <a:lnTo>
                  <a:pt x="3873258" y="572909"/>
                </a:lnTo>
                <a:lnTo>
                  <a:pt x="5487771" y="572909"/>
                </a:lnTo>
                <a:lnTo>
                  <a:pt x="5561101" y="743229"/>
                </a:lnTo>
                <a:lnTo>
                  <a:pt x="5561101" y="706501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TextBox 13"/>
          <p:cNvSpPr txBox="1"/>
          <p:nvPr/>
        </p:nvSpPr>
        <p:spPr>
          <a:xfrm>
            <a:off x="4251109" y="68576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困難解析</a:t>
            </a:r>
            <a:endParaRPr 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273863" y="3241563"/>
            <a:ext cx="1334887" cy="115263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Left Arrow 15"/>
          <p:cNvSpPr/>
          <p:nvPr/>
        </p:nvSpPr>
        <p:spPr>
          <a:xfrm>
            <a:off x="4251109" y="3241563"/>
            <a:ext cx="1371600" cy="1152637"/>
          </a:xfrm>
          <a:prstGeom prst="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bject 3"/>
          <p:cNvSpPr txBox="1"/>
          <p:nvPr/>
        </p:nvSpPr>
        <p:spPr>
          <a:xfrm>
            <a:off x="3810486" y="5581527"/>
            <a:ext cx="4576498" cy="102421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algn="ctr">
              <a:spcBef>
                <a:spcPts val="67"/>
              </a:spcBef>
            </a:pP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目前</a:t>
            </a:r>
            <a:r>
              <a:rPr lang="en-US" altLang="zh-CN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AI</a:t>
            </a:r>
            <a:r>
              <a:rPr lang="zh-CN" altLang="en-US" sz="2200" spc="-3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部科學管理，鼓足幹勁，人均創造效益價值約是其自身人力成本的</a:t>
            </a:r>
            <a:r>
              <a:rPr lang="en-US" altLang="zh-CN" sz="2200" spc="-3" dirty="0" smtClean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8</a:t>
            </a:r>
            <a:r>
              <a:rPr lang="zh-CN" altLang="en-US" sz="2200" spc="-3" dirty="0" smtClean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倍！</a:t>
            </a:r>
            <a:endParaRPr sz="22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IPAex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 rot="19824126">
            <a:off x="5572162" y="2209800"/>
            <a:ext cx="710772" cy="3132909"/>
          </a:xfrm>
          <a:prstGeom prst="rect">
            <a:avLst/>
          </a:prstGeom>
          <a:solidFill>
            <a:schemeClr val="bg1"/>
          </a:solidFill>
        </p:spPr>
        <p:txBody>
          <a:bodyPr vert="wordArtVert" wrap="square" lIns="0" tIns="8467" rIns="0" bIns="0" rtlCol="0">
            <a:spAutoFit/>
          </a:bodyPr>
          <a:lstStyle/>
          <a:p>
            <a:pPr marL="8467" algn="ctr">
              <a:spcBef>
                <a:spcPts val="67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供需失衡</a:t>
            </a:r>
            <a:endParaRPr sz="36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3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46"/>
          <p:cNvSpPr/>
          <p:nvPr/>
        </p:nvSpPr>
        <p:spPr>
          <a:xfrm>
            <a:off x="2408727" y="4745099"/>
            <a:ext cx="9132631" cy="2121138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txBody>
          <a:bodyPr wrap="square" lIns="0" tIns="0" rIns="0" bIns="0" rtlCol="0"/>
          <a:lstStyle/>
          <a:p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bject 46"/>
          <p:cNvSpPr/>
          <p:nvPr/>
        </p:nvSpPr>
        <p:spPr>
          <a:xfrm>
            <a:off x="2412949" y="2653711"/>
            <a:ext cx="9099537" cy="2014843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txBody>
          <a:bodyPr wrap="square" lIns="0" tIns="0" rIns="0" bIns="0" rtlCol="0"/>
          <a:lstStyle/>
          <a:p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2399886" y="572578"/>
            <a:ext cx="9141472" cy="1990178"/>
          </a:xfrm>
          <a:custGeom>
            <a:avLst/>
            <a:gdLst/>
            <a:ahLst/>
            <a:cxnLst/>
            <a:rect l="l" t="t" r="r" b="b"/>
            <a:pathLst>
              <a:path w="1220470" h="1969770">
                <a:moveTo>
                  <a:pt x="1016000" y="0"/>
                </a:moveTo>
                <a:lnTo>
                  <a:pt x="203199" y="0"/>
                </a:lnTo>
                <a:lnTo>
                  <a:pt x="156618" y="5368"/>
                </a:lnTo>
                <a:lnTo>
                  <a:pt x="113852" y="20659"/>
                </a:lnTo>
                <a:lnTo>
                  <a:pt x="76122" y="44650"/>
                </a:lnTo>
                <a:lnTo>
                  <a:pt x="44651" y="76122"/>
                </a:lnTo>
                <a:lnTo>
                  <a:pt x="20659" y="113851"/>
                </a:lnTo>
                <a:lnTo>
                  <a:pt x="5368" y="156618"/>
                </a:lnTo>
                <a:lnTo>
                  <a:pt x="0" y="203200"/>
                </a:lnTo>
                <a:lnTo>
                  <a:pt x="0" y="1766150"/>
                </a:lnTo>
                <a:lnTo>
                  <a:pt x="5368" y="1812797"/>
                </a:lnTo>
                <a:lnTo>
                  <a:pt x="20659" y="1855607"/>
                </a:lnTo>
                <a:lnTo>
                  <a:pt x="44651" y="1893359"/>
                </a:lnTo>
                <a:lnTo>
                  <a:pt x="76122" y="1924830"/>
                </a:lnTo>
                <a:lnTo>
                  <a:pt x="113852" y="1948800"/>
                </a:lnTo>
                <a:lnTo>
                  <a:pt x="156618" y="1964047"/>
                </a:lnTo>
                <a:lnTo>
                  <a:pt x="203199" y="1969350"/>
                </a:lnTo>
                <a:lnTo>
                  <a:pt x="1016000" y="1969350"/>
                </a:lnTo>
                <a:lnTo>
                  <a:pt x="1062742" y="1964047"/>
                </a:lnTo>
                <a:lnTo>
                  <a:pt x="1105631" y="1948800"/>
                </a:lnTo>
                <a:lnTo>
                  <a:pt x="1143461" y="1924830"/>
                </a:lnTo>
                <a:lnTo>
                  <a:pt x="1175024" y="1893359"/>
                </a:lnTo>
                <a:lnTo>
                  <a:pt x="1199114" y="1855607"/>
                </a:lnTo>
                <a:lnTo>
                  <a:pt x="1214522" y="1812797"/>
                </a:lnTo>
                <a:lnTo>
                  <a:pt x="1220043" y="1766150"/>
                </a:lnTo>
                <a:lnTo>
                  <a:pt x="1220043" y="203200"/>
                </a:lnTo>
                <a:lnTo>
                  <a:pt x="1214522" y="156618"/>
                </a:lnTo>
                <a:lnTo>
                  <a:pt x="1199114" y="113851"/>
                </a:lnTo>
                <a:lnTo>
                  <a:pt x="1175024" y="76122"/>
                </a:lnTo>
                <a:lnTo>
                  <a:pt x="1143461" y="44650"/>
                </a:lnTo>
                <a:lnTo>
                  <a:pt x="1105631" y="20659"/>
                </a:lnTo>
                <a:lnTo>
                  <a:pt x="1062742" y="5368"/>
                </a:lnTo>
                <a:lnTo>
                  <a:pt x="101600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</p:spPr>
        <p:txBody>
          <a:bodyPr wrap="square" lIns="0" tIns="0" rIns="0" bIns="0" rtlCol="0"/>
          <a:lstStyle/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3"/>
          <p:cNvSpPr txBox="1">
            <a:spLocks noGrp="1"/>
          </p:cNvSpPr>
          <p:nvPr>
            <p:ph type="title"/>
          </p:nvPr>
        </p:nvSpPr>
        <p:spPr>
          <a:xfrm>
            <a:off x="433648" y="151285"/>
            <a:ext cx="72031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TW" altLang="en-US" sz="2800" spc="-2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目前困難和對策</a:t>
            </a:r>
          </a:p>
        </p:txBody>
      </p:sp>
      <p:sp>
        <p:nvSpPr>
          <p:cNvPr id="2" name="Rectangle 1"/>
          <p:cNvSpPr/>
          <p:nvPr/>
        </p:nvSpPr>
        <p:spPr>
          <a:xfrm>
            <a:off x="1688858" y="736622"/>
            <a:ext cx="711028" cy="36933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對策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62155" y="649154"/>
            <a:ext cx="6955544" cy="1856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0" lvl="0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緊缺編程人才，通過菁幹班、社招招聘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菁幹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班 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招募計算機相關專業的大學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畢業生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8950" lvl="1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進展：大型招聘會已開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場，雖經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部多次請求和溝通，</a:t>
            </a:r>
            <a:r>
              <a:rPr lang="zh-CN" altLang="en-US" kern="0" spc="-15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人資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能提供</a:t>
            </a:r>
            <a:r>
              <a:rPr lang="zh-CN" altLang="en-US" kern="0" spc="-15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對口專業畢業生仍為</a:t>
            </a:r>
            <a:r>
              <a:rPr lang="en-US" altLang="zh-CN" kern="0" spc="-15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endParaRPr lang="en-US" altLang="zh-CN" kern="0" spc="-1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社招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：通過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招聘網站收集人才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信息招聘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8950" lvl="1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進展：</a:t>
            </a:r>
            <a:r>
              <a:rPr lang="zh-TW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近半</a:t>
            </a:r>
            <a:r>
              <a:rPr lang="zh-TW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年來</a:t>
            </a:r>
            <a:r>
              <a:rPr lang="zh-TW" altLang="en-US" kern="0" spc="-1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人資提供有效候選人</a:t>
            </a:r>
            <a:r>
              <a:rPr lang="en-US" altLang="zh-TW" kern="0" spc="-15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TW" altLang="en-US" kern="0" spc="-15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</a:t>
            </a:r>
            <a:endParaRPr lang="en-US" altLang="zh-CN" kern="0" spc="-1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408599" y="4721622"/>
            <a:ext cx="7009721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0" lvl="0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資源整合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Owner Edward</a:t>
            </a:r>
            <a:endParaRPr lang="vi-VN" altLang="zh-CN" kern="0" spc="-15" dirty="0">
              <a:solidFill>
                <a:srgbClr val="FFFFFF"/>
              </a:solidFill>
              <a:latin typeface="+mn-ea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調動</a:t>
            </a:r>
            <a:r>
              <a:rPr lang="en-US" altLang="zh-CN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部工程師開展</a:t>
            </a:r>
            <a:r>
              <a:rPr lang="en-US" altLang="zh-CN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SCM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專案               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Due Date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5/7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評估可行性：和 </a:t>
            </a:r>
            <a:r>
              <a:rPr lang="en-US" altLang="zh-CN" kern="0" spc="-15" dirty="0" err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Fii</a:t>
            </a:r>
            <a:r>
              <a:rPr lang="en-US" altLang="zh-CN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VN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IAI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、自動化、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TSBG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合作    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5/25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評估可行性：可視化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專案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找</a:t>
            </a:r>
            <a:r>
              <a:rPr lang="en-US" altLang="zh-TW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IT </a:t>
            </a:r>
            <a:r>
              <a:rPr lang="en-US" altLang="zh-TW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Tableau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團隊開發           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5/25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         </a:t>
            </a:r>
            <a:endParaRPr lang="en-US" altLang="zh-CN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74700" lvl="1" indent="-285750" algn="just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評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估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可行性：開發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任務找其他軟體公司開發              </a:t>
            </a:r>
            <a:r>
              <a:rPr lang="en-US" altLang="zh-CN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5/25</a:t>
            </a:r>
            <a:endParaRPr lang="en-US" altLang="zh-CN" kern="0" spc="-15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488950" lvl="1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進展：已在實施中。</a:t>
            </a:r>
            <a:endParaRPr lang="zh-CN" altLang="en-US" kern="0" spc="-15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42286" y="2715845"/>
            <a:ext cx="6875413" cy="180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人才培訓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vi-VN" altLang="zh-CN" kern="0" spc="-15" dirty="0">
              <a:solidFill>
                <a:srgbClr val="FFFFFF"/>
              </a:solidFill>
              <a:latin typeface="微软雅黑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線上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培訓（富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學</a:t>
            </a:r>
            <a:r>
              <a:rPr lang="zh-TW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寶典</a:t>
            </a:r>
            <a:r>
              <a:rPr lang="zh-TW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和線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下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培訓相結合（</a:t>
            </a:r>
            <a:r>
              <a:rPr lang="en-US" altLang="zh-CN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TW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博士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教師</a:t>
            </a:r>
            <a:r>
              <a:rPr lang="zh-TW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進行</a:t>
            </a:r>
            <a:r>
              <a:rPr lang="zh-TW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工業互聯網</a:t>
            </a:r>
            <a:r>
              <a:rPr lang="zh-CN" altLang="en-US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TW" kern="0" spc="-15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教學）</a:t>
            </a:r>
            <a:endParaRPr lang="en-US" altLang="zh-CN" kern="0" spc="-15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spcBef>
                <a:spcPts val="120"/>
              </a:spcBef>
              <a:spcAft>
                <a:spcPts val="120"/>
              </a:spcAft>
              <a:tabLst>
                <a:tab pos="374015" algn="l"/>
              </a:tabLst>
            </a:pPr>
            <a:r>
              <a:rPr lang="zh-CN" altLang="en-US" kern="0" spc="-15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進展：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結合線上培訓和現場培訓兩種方式</a:t>
            </a:r>
            <a:r>
              <a:rPr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至少培訓了</a:t>
            </a:r>
            <a:r>
              <a:rPr lang="en-US" altLang="zh-TW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20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名</a:t>
            </a:r>
            <a:r>
              <a:rPr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學員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，舉行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5</a:t>
            </a:r>
            <a:r>
              <a:rPr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場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線下</a:t>
            </a:r>
            <a:r>
              <a:rPr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培訓課程</a:t>
            </a:r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。但由於學員有本職工作，</a:t>
            </a:r>
            <a:r>
              <a:rPr lang="zh-CN" altLang="en-US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願意且能夠轉崗者為</a:t>
            </a:r>
            <a:r>
              <a:rPr lang="en-US" altLang="zh-CN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IPAexGothic"/>
              </a:rPr>
              <a:t>0</a:t>
            </a:r>
            <a:endParaRPr lang="zh-TW" altLang="en-US" kern="0" spc="-15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4" descr="C:\Users\V1009064\AppData\Local\SuperNotes\lan-ying.ruan@mail.foxconn.com\mid\17cf455673ae45fc22a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12228"/>
          <a:stretch/>
        </p:blipFill>
        <p:spPr bwMode="auto">
          <a:xfrm>
            <a:off x="9521032" y="2730256"/>
            <a:ext cx="2394500" cy="1861754"/>
          </a:xfrm>
          <a:prstGeom prst="rect">
            <a:avLst/>
          </a:prstGeom>
          <a:ln>
            <a:solidFill>
              <a:schemeClr val="bg1"/>
            </a:solidFill>
          </a:ln>
          <a:extLst/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56025" y="4830873"/>
            <a:ext cx="2359507" cy="1941065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56083" y="706974"/>
            <a:ext cx="11859449" cy="5141581"/>
            <a:chOff x="56083" y="706974"/>
            <a:chExt cx="11859449" cy="5141581"/>
          </a:xfrm>
        </p:grpSpPr>
        <p:grpSp>
          <p:nvGrpSpPr>
            <p:cNvPr id="7" name="object 33"/>
            <p:cNvGrpSpPr/>
            <p:nvPr/>
          </p:nvGrpSpPr>
          <p:grpSpPr>
            <a:xfrm>
              <a:off x="56083" y="2491393"/>
              <a:ext cx="1899186" cy="1884665"/>
              <a:chOff x="767579" y="1453898"/>
              <a:chExt cx="1548177" cy="1550493"/>
            </a:xfrm>
          </p:grpSpPr>
          <p:sp>
            <p:nvSpPr>
              <p:cNvPr id="8" name="object 34"/>
              <p:cNvSpPr/>
              <p:nvPr/>
            </p:nvSpPr>
            <p:spPr>
              <a:xfrm>
                <a:off x="767579" y="1453898"/>
                <a:ext cx="1548177" cy="155049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object 35"/>
              <p:cNvSpPr/>
              <p:nvPr/>
            </p:nvSpPr>
            <p:spPr>
              <a:xfrm>
                <a:off x="947578" y="1614995"/>
                <a:ext cx="1202424" cy="1214443"/>
              </a:xfrm>
              <a:custGeom>
                <a:avLst/>
                <a:gdLst/>
                <a:ahLst/>
                <a:cxnLst/>
                <a:rect l="l" t="t" r="r" b="b"/>
                <a:pathLst>
                  <a:path w="1368425" h="1368425">
                    <a:moveTo>
                      <a:pt x="684002" y="0"/>
                    </a:moveTo>
                    <a:lnTo>
                      <a:pt x="635154" y="1717"/>
                    </a:lnTo>
                    <a:lnTo>
                      <a:pt x="587233" y="6792"/>
                    </a:lnTo>
                    <a:lnTo>
                      <a:pt x="540354" y="15109"/>
                    </a:lnTo>
                    <a:lnTo>
                      <a:pt x="494634" y="26552"/>
                    </a:lnTo>
                    <a:lnTo>
                      <a:pt x="450188" y="41006"/>
                    </a:lnTo>
                    <a:lnTo>
                      <a:pt x="407131" y="58355"/>
                    </a:lnTo>
                    <a:lnTo>
                      <a:pt x="365581" y="78484"/>
                    </a:lnTo>
                    <a:lnTo>
                      <a:pt x="325652" y="101275"/>
                    </a:lnTo>
                    <a:lnTo>
                      <a:pt x="287460" y="126615"/>
                    </a:lnTo>
                    <a:lnTo>
                      <a:pt x="251121" y="154387"/>
                    </a:lnTo>
                    <a:lnTo>
                      <a:pt x="216751" y="184475"/>
                    </a:lnTo>
                    <a:lnTo>
                      <a:pt x="184465" y="216764"/>
                    </a:lnTo>
                    <a:lnTo>
                      <a:pt x="154380" y="251138"/>
                    </a:lnTo>
                    <a:lnTo>
                      <a:pt x="126610" y="287482"/>
                    </a:lnTo>
                    <a:lnTo>
                      <a:pt x="101272" y="325679"/>
                    </a:lnTo>
                    <a:lnTo>
                      <a:pt x="78482" y="365615"/>
                    </a:lnTo>
                    <a:lnTo>
                      <a:pt x="58354" y="407172"/>
                    </a:lnTo>
                    <a:lnTo>
                      <a:pt x="41006" y="450237"/>
                    </a:lnTo>
                    <a:lnTo>
                      <a:pt x="26552" y="494692"/>
                    </a:lnTo>
                    <a:lnTo>
                      <a:pt x="15109" y="540423"/>
                    </a:lnTo>
                    <a:lnTo>
                      <a:pt x="6792" y="587313"/>
                    </a:lnTo>
                    <a:lnTo>
                      <a:pt x="1717" y="635248"/>
                    </a:lnTo>
                    <a:lnTo>
                      <a:pt x="0" y="684110"/>
                    </a:lnTo>
                    <a:lnTo>
                      <a:pt x="1717" y="732945"/>
                    </a:lnTo>
                    <a:lnTo>
                      <a:pt x="6792" y="780853"/>
                    </a:lnTo>
                    <a:lnTo>
                      <a:pt x="15109" y="827720"/>
                    </a:lnTo>
                    <a:lnTo>
                      <a:pt x="26552" y="873430"/>
                    </a:lnTo>
                    <a:lnTo>
                      <a:pt x="41006" y="917867"/>
                    </a:lnTo>
                    <a:lnTo>
                      <a:pt x="58354" y="960914"/>
                    </a:lnTo>
                    <a:lnTo>
                      <a:pt x="78482" y="1002457"/>
                    </a:lnTo>
                    <a:lnTo>
                      <a:pt x="101272" y="1042380"/>
                    </a:lnTo>
                    <a:lnTo>
                      <a:pt x="126610" y="1080566"/>
                    </a:lnTo>
                    <a:lnTo>
                      <a:pt x="154380" y="1116900"/>
                    </a:lnTo>
                    <a:lnTo>
                      <a:pt x="184465" y="1151267"/>
                    </a:lnTo>
                    <a:lnTo>
                      <a:pt x="216751" y="1183549"/>
                    </a:lnTo>
                    <a:lnTo>
                      <a:pt x="251121" y="1213632"/>
                    </a:lnTo>
                    <a:lnTo>
                      <a:pt x="287460" y="1241399"/>
                    </a:lnTo>
                    <a:lnTo>
                      <a:pt x="325652" y="1266736"/>
                    </a:lnTo>
                    <a:lnTo>
                      <a:pt x="365581" y="1289525"/>
                    </a:lnTo>
                    <a:lnTo>
                      <a:pt x="407131" y="1309651"/>
                    </a:lnTo>
                    <a:lnTo>
                      <a:pt x="450188" y="1326999"/>
                    </a:lnTo>
                    <a:lnTo>
                      <a:pt x="494634" y="1341453"/>
                    </a:lnTo>
                    <a:lnTo>
                      <a:pt x="540354" y="1352896"/>
                    </a:lnTo>
                    <a:lnTo>
                      <a:pt x="587233" y="1361213"/>
                    </a:lnTo>
                    <a:lnTo>
                      <a:pt x="635154" y="1366288"/>
                    </a:lnTo>
                    <a:lnTo>
                      <a:pt x="684002" y="1368005"/>
                    </a:lnTo>
                    <a:lnTo>
                      <a:pt x="732851" y="1366288"/>
                    </a:lnTo>
                    <a:lnTo>
                      <a:pt x="780772" y="1361213"/>
                    </a:lnTo>
                    <a:lnTo>
                      <a:pt x="827651" y="1352896"/>
                    </a:lnTo>
                    <a:lnTo>
                      <a:pt x="873371" y="1341452"/>
                    </a:lnTo>
                    <a:lnTo>
                      <a:pt x="917817" y="1326998"/>
                    </a:lnTo>
                    <a:lnTo>
                      <a:pt x="960872" y="1309649"/>
                    </a:lnTo>
                    <a:lnTo>
                      <a:pt x="1002422" y="1289522"/>
                    </a:lnTo>
                    <a:lnTo>
                      <a:pt x="1042351" y="1266731"/>
                    </a:lnTo>
                    <a:lnTo>
                      <a:pt x="1080543" y="1241393"/>
                    </a:lnTo>
                    <a:lnTo>
                      <a:pt x="1116881" y="1213623"/>
                    </a:lnTo>
                    <a:lnTo>
                      <a:pt x="1151251" y="1183537"/>
                    </a:lnTo>
                    <a:lnTo>
                      <a:pt x="1183536" y="1151250"/>
                    </a:lnTo>
                    <a:lnTo>
                      <a:pt x="1213621" y="1116880"/>
                    </a:lnTo>
                    <a:lnTo>
                      <a:pt x="1241391" y="1080541"/>
                    </a:lnTo>
                    <a:lnTo>
                      <a:pt x="1266728" y="1042348"/>
                    </a:lnTo>
                    <a:lnTo>
                      <a:pt x="1289518" y="1002419"/>
                    </a:lnTo>
                    <a:lnTo>
                      <a:pt x="1309645" y="960868"/>
                    </a:lnTo>
                    <a:lnTo>
                      <a:pt x="1326993" y="917812"/>
                    </a:lnTo>
                    <a:lnTo>
                      <a:pt x="1341447" y="873365"/>
                    </a:lnTo>
                    <a:lnTo>
                      <a:pt x="1352890" y="827645"/>
                    </a:lnTo>
                    <a:lnTo>
                      <a:pt x="1361207" y="780766"/>
                    </a:lnTo>
                    <a:lnTo>
                      <a:pt x="1366282" y="732844"/>
                    </a:lnTo>
                    <a:lnTo>
                      <a:pt x="1367999" y="683996"/>
                    </a:lnTo>
                    <a:lnTo>
                      <a:pt x="1366282" y="635148"/>
                    </a:lnTo>
                    <a:lnTo>
                      <a:pt x="1361207" y="587226"/>
                    </a:lnTo>
                    <a:lnTo>
                      <a:pt x="1352890" y="540348"/>
                    </a:lnTo>
                    <a:lnTo>
                      <a:pt x="1341447" y="494628"/>
                    </a:lnTo>
                    <a:lnTo>
                      <a:pt x="1326993" y="450182"/>
                    </a:lnTo>
                    <a:lnTo>
                      <a:pt x="1309645" y="407126"/>
                    </a:lnTo>
                    <a:lnTo>
                      <a:pt x="1289518" y="365576"/>
                    </a:lnTo>
                    <a:lnTo>
                      <a:pt x="1266728" y="325647"/>
                    </a:lnTo>
                    <a:lnTo>
                      <a:pt x="1241391" y="287456"/>
                    </a:lnTo>
                    <a:lnTo>
                      <a:pt x="1213621" y="251117"/>
                    </a:lnTo>
                    <a:lnTo>
                      <a:pt x="1183536" y="216748"/>
                    </a:lnTo>
                    <a:lnTo>
                      <a:pt x="1151251" y="184462"/>
                    </a:lnTo>
                    <a:lnTo>
                      <a:pt x="1116881" y="154377"/>
                    </a:lnTo>
                    <a:lnTo>
                      <a:pt x="1080543" y="126608"/>
                    </a:lnTo>
                    <a:lnTo>
                      <a:pt x="1042351" y="101270"/>
                    </a:lnTo>
                    <a:lnTo>
                      <a:pt x="1002422" y="78480"/>
                    </a:lnTo>
                    <a:lnTo>
                      <a:pt x="960872" y="58353"/>
                    </a:lnTo>
                    <a:lnTo>
                      <a:pt x="917817" y="41005"/>
                    </a:lnTo>
                    <a:lnTo>
                      <a:pt x="873371" y="26552"/>
                    </a:lnTo>
                    <a:lnTo>
                      <a:pt x="827651" y="15109"/>
                    </a:lnTo>
                    <a:lnTo>
                      <a:pt x="780772" y="6792"/>
                    </a:lnTo>
                    <a:lnTo>
                      <a:pt x="732851" y="1717"/>
                    </a:lnTo>
                    <a:lnTo>
                      <a:pt x="68400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89013" y="2800495"/>
              <a:ext cx="14157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aseline="115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Noto Sans CJK JP Black"/>
                </a:rPr>
                <a:t>人力緊缺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86"/>
            <p:cNvGrpSpPr/>
            <p:nvPr/>
          </p:nvGrpSpPr>
          <p:grpSpPr>
            <a:xfrm>
              <a:off x="785746" y="3561039"/>
              <a:ext cx="373063" cy="424090"/>
              <a:chOff x="5668552" y="1337310"/>
              <a:chExt cx="373063" cy="424090"/>
            </a:xfrm>
            <a:solidFill>
              <a:schemeClr val="bg1"/>
            </a:solidFill>
          </p:grpSpPr>
          <p:sp>
            <p:nvSpPr>
              <p:cNvPr id="35" name="Oval 17"/>
              <p:cNvSpPr/>
              <p:nvPr/>
            </p:nvSpPr>
            <p:spPr bwMode="auto">
              <a:xfrm>
                <a:off x="5770151" y="1337310"/>
                <a:ext cx="169863" cy="2238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8"/>
              <p:cNvSpPr/>
              <p:nvPr/>
            </p:nvSpPr>
            <p:spPr bwMode="auto">
              <a:xfrm>
                <a:off x="5668552" y="1540737"/>
                <a:ext cx="373063" cy="220663"/>
              </a:xfrm>
              <a:custGeom>
                <a:avLst/>
                <a:gdLst>
                  <a:gd name="T0" fmla="*/ 58 w 88"/>
                  <a:gd name="T1" fmla="*/ 0 h 52"/>
                  <a:gd name="T2" fmla="*/ 48 w 88"/>
                  <a:gd name="T3" fmla="*/ 17 h 52"/>
                  <a:gd name="T4" fmla="*/ 48 w 88"/>
                  <a:gd name="T5" fmla="*/ 17 h 52"/>
                  <a:gd name="T6" fmla="*/ 48 w 88"/>
                  <a:gd name="T7" fmla="*/ 3 h 52"/>
                  <a:gd name="T8" fmla="*/ 49 w 88"/>
                  <a:gd name="T9" fmla="*/ 2 h 52"/>
                  <a:gd name="T10" fmla="*/ 44 w 88"/>
                  <a:gd name="T11" fmla="*/ 0 h 52"/>
                  <a:gd name="T12" fmla="*/ 39 w 88"/>
                  <a:gd name="T13" fmla="*/ 2 h 52"/>
                  <a:gd name="T14" fmla="*/ 41 w 88"/>
                  <a:gd name="T15" fmla="*/ 3 h 52"/>
                  <a:gd name="T16" fmla="*/ 41 w 88"/>
                  <a:gd name="T17" fmla="*/ 17 h 52"/>
                  <a:gd name="T18" fmla="*/ 39 w 88"/>
                  <a:gd name="T19" fmla="*/ 17 h 52"/>
                  <a:gd name="T20" fmla="*/ 30 w 88"/>
                  <a:gd name="T21" fmla="*/ 0 h 52"/>
                  <a:gd name="T22" fmla="*/ 0 w 88"/>
                  <a:gd name="T23" fmla="*/ 22 h 52"/>
                  <a:gd name="T24" fmla="*/ 0 w 88"/>
                  <a:gd name="T25" fmla="*/ 22 h 52"/>
                  <a:gd name="T26" fmla="*/ 0 w 88"/>
                  <a:gd name="T27" fmla="*/ 52 h 52"/>
                  <a:gd name="T28" fmla="*/ 88 w 88"/>
                  <a:gd name="T29" fmla="*/ 52 h 52"/>
                  <a:gd name="T30" fmla="*/ 88 w 88"/>
                  <a:gd name="T31" fmla="*/ 22 h 52"/>
                  <a:gd name="T32" fmla="*/ 88 w 88"/>
                  <a:gd name="T33" fmla="*/ 22 h 52"/>
                  <a:gd name="T34" fmla="*/ 58 w 88"/>
                  <a:gd name="T3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52">
                    <a:moveTo>
                      <a:pt x="58" y="0"/>
                    </a:move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9" y="3"/>
                      <a:pt x="49" y="2"/>
                      <a:pt x="49" y="2"/>
                    </a:cubicBezTo>
                    <a:cubicBezTo>
                      <a:pt x="49" y="1"/>
                      <a:pt x="47" y="0"/>
                      <a:pt x="44" y="0"/>
                    </a:cubicBezTo>
                    <a:cubicBezTo>
                      <a:pt x="41" y="0"/>
                      <a:pt x="39" y="1"/>
                      <a:pt x="39" y="2"/>
                    </a:cubicBezTo>
                    <a:cubicBezTo>
                      <a:pt x="39" y="2"/>
                      <a:pt x="40" y="3"/>
                      <a:pt x="41" y="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3"/>
                      <a:pt x="3" y="1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5" y="12"/>
                      <a:pt x="73" y="3"/>
                      <a:pt x="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" name="Straight Arrow Connector 3"/>
            <p:cNvCxnSpPr>
              <a:stCxn id="8" idx="3"/>
            </p:cNvCxnSpPr>
            <p:nvPr/>
          </p:nvCxnSpPr>
          <p:spPr>
            <a:xfrm>
              <a:off x="1955269" y="3433725"/>
              <a:ext cx="453330" cy="1310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8" idx="3"/>
            </p:cNvCxnSpPr>
            <p:nvPr/>
          </p:nvCxnSpPr>
          <p:spPr>
            <a:xfrm flipV="1">
              <a:off x="1955269" y="1495961"/>
              <a:ext cx="444617" cy="193776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8" idx="3"/>
            </p:cNvCxnSpPr>
            <p:nvPr/>
          </p:nvCxnSpPr>
          <p:spPr>
            <a:xfrm>
              <a:off x="1955269" y="3433725"/>
              <a:ext cx="423993" cy="241483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2841" y="706974"/>
              <a:ext cx="2402691" cy="17844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3" name="Rounded Rectangle 22"/>
          <p:cNvSpPr/>
          <p:nvPr/>
        </p:nvSpPr>
        <p:spPr>
          <a:xfrm>
            <a:off x="9512841" y="2179612"/>
            <a:ext cx="1541500" cy="34738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AI </a:t>
            </a:r>
            <a:r>
              <a:rPr lang="zh-CN" altLang="en-US" dirty="0" smtClean="0"/>
              <a:t>職位描述</a:t>
            </a:r>
            <a:endParaRPr lang="zh-CN" alt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521032" y="4238780"/>
            <a:ext cx="1069924" cy="34130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AI</a:t>
            </a:r>
            <a:r>
              <a:rPr lang="zh-CN" altLang="en-US" dirty="0" smtClean="0"/>
              <a:t>教學</a:t>
            </a:r>
            <a:endParaRPr lang="zh-CN" alt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556025" y="6494997"/>
            <a:ext cx="2005957" cy="33264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AI </a:t>
            </a:r>
            <a:r>
              <a:rPr lang="zh-CN" altLang="en-US" dirty="0" smtClean="0"/>
              <a:t>和自動化會議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0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</TotalTime>
  <Words>1231</Words>
  <Application>Microsoft Office PowerPoint</Application>
  <PresentationFormat>寬螢幕</PresentationFormat>
  <Paragraphs>153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32" baseType="lpstr">
      <vt:lpstr>DengXian</vt:lpstr>
      <vt:lpstr>Droid Sans Fallback</vt:lpstr>
      <vt:lpstr>IPAexGothic</vt:lpstr>
      <vt:lpstr>微软雅黑</vt:lpstr>
      <vt:lpstr>微软雅黑</vt:lpstr>
      <vt:lpstr>Noto Sans CJK JP Black</vt:lpstr>
      <vt:lpstr>Noto Sans CJK JP Medium</vt:lpstr>
      <vt:lpstr>宋体</vt:lpstr>
      <vt:lpstr>宋体</vt:lpstr>
      <vt:lpstr>SimSun (Headings)</vt:lpstr>
      <vt:lpstr>微軟正黑體</vt:lpstr>
      <vt:lpstr>新細明體</vt:lpstr>
      <vt:lpstr>Arial</vt:lpstr>
      <vt:lpstr>Calibri</vt:lpstr>
      <vt:lpstr>Helvetica</vt:lpstr>
      <vt:lpstr>Times New Roman</vt:lpstr>
      <vt:lpstr>1_Office Theme</vt:lpstr>
      <vt:lpstr>2_Office 佈景主題</vt:lpstr>
      <vt:lpstr>PowerPoint 簡報</vt:lpstr>
      <vt:lpstr>數位轉型（系統工具）大綱</vt:lpstr>
      <vt:lpstr>PowerPoint 簡報</vt:lpstr>
      <vt:lpstr>JBD NN-VN數位轉型專案評估表 –完成專案</vt:lpstr>
      <vt:lpstr>JBD NN-VN數位轉型專案評估表 –驗收中</vt:lpstr>
      <vt:lpstr>JBD NN-VN數位轉型專案評估表 – 在開發中</vt:lpstr>
      <vt:lpstr>月度計劃進展</vt:lpstr>
      <vt:lpstr>供需失衡</vt:lpstr>
      <vt:lpstr>目前困難和對策</vt:lpstr>
      <vt:lpstr>PowerPoint 簡報</vt:lpstr>
      <vt:lpstr>PowerPoint 簡報</vt:lpstr>
      <vt:lpstr>1. MPM的EXCEL智慧整理分析專案 第三期</vt:lpstr>
      <vt:lpstr>2. IE Agile &amp; SOP Compare 軟件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阮蘭英</dc:creator>
  <cp:lastModifiedBy>foxconn</cp:lastModifiedBy>
  <cp:revision>582</cp:revision>
  <dcterms:created xsi:type="dcterms:W3CDTF">2022-04-01T03:28:48Z</dcterms:created>
  <dcterms:modified xsi:type="dcterms:W3CDTF">2022-05-04T06:41:26Z</dcterms:modified>
</cp:coreProperties>
</file>